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2200" y="663955"/>
            <a:ext cx="100076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514743"/>
                </a:solidFill>
                <a:latin typeface="Plantagenet Cherokee"/>
                <a:cs typeface="Plantagenet Cheroke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514743"/>
                </a:solidFill>
                <a:latin typeface="Plantagenet Cherokee"/>
                <a:cs typeface="Plantagenet Cheroke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514743"/>
                </a:solidFill>
                <a:latin typeface="Plantagenet Cherokee"/>
                <a:cs typeface="Plantagenet Cheroke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03375" y="1219200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 h="0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5147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103375" y="1303655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 h="0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5147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83279" y="2750820"/>
            <a:ext cx="5777483" cy="1609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03375" y="1219200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 h="0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5147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103375" y="1303655"/>
            <a:ext cx="9985375" cy="0"/>
          </a:xfrm>
          <a:custGeom>
            <a:avLst/>
            <a:gdLst/>
            <a:ahLst/>
            <a:cxnLst/>
            <a:rect l="l" t="t" r="r" b="b"/>
            <a:pathLst>
              <a:path w="9985375" h="0">
                <a:moveTo>
                  <a:pt x="9985248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5147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2200" y="663955"/>
            <a:ext cx="1000760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514743"/>
                </a:solidFill>
                <a:latin typeface="Plantagenet Cherokee"/>
                <a:cs typeface="Plantagenet Cheroke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35176" y="1953005"/>
            <a:ext cx="9921646" cy="2257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jpg"/><Relationship Id="rId6" Type="http://schemas.openxmlformats.org/officeDocument/2006/relationships/image" Target="../media/image19.jpg"/><Relationship Id="rId7" Type="http://schemas.openxmlformats.org/officeDocument/2006/relationships/image" Target="../media/image2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79880"/>
            <a:ext cx="12192000" cy="4698365"/>
          </a:xfrm>
          <a:custGeom>
            <a:avLst/>
            <a:gdLst/>
            <a:ahLst/>
            <a:cxnLst/>
            <a:rect l="l" t="t" r="r" b="b"/>
            <a:pathLst>
              <a:path w="12192000" h="4698365">
                <a:moveTo>
                  <a:pt x="0" y="4698238"/>
                </a:moveTo>
                <a:lnTo>
                  <a:pt x="12192000" y="4698238"/>
                </a:lnTo>
                <a:lnTo>
                  <a:pt x="12192000" y="0"/>
                </a:lnTo>
                <a:lnTo>
                  <a:pt x="0" y="0"/>
                </a:lnTo>
                <a:lnTo>
                  <a:pt x="0" y="4698238"/>
                </a:lnTo>
                <a:close/>
              </a:path>
            </a:pathLst>
          </a:custGeom>
          <a:solidFill>
            <a:srgbClr val="FFFF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5645505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1219200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5147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70863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121920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5147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120611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38100">
            <a:solidFill>
              <a:srgbClr val="5147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1143000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2000" y="0"/>
                </a:lnTo>
              </a:path>
            </a:pathLst>
          </a:custGeom>
          <a:ln w="12700">
            <a:solidFill>
              <a:srgbClr val="51474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5778119"/>
            <a:ext cx="12192000" cy="1080135"/>
          </a:xfrm>
          <a:custGeom>
            <a:avLst/>
            <a:gdLst/>
            <a:ahLst/>
            <a:cxnLst/>
            <a:rect l="l" t="t" r="r" b="b"/>
            <a:pathLst>
              <a:path w="12192000" h="1080134">
                <a:moveTo>
                  <a:pt x="0" y="1079880"/>
                </a:moveTo>
                <a:lnTo>
                  <a:pt x="12192000" y="1079880"/>
                </a:lnTo>
                <a:lnTo>
                  <a:pt x="12192000" y="0"/>
                </a:lnTo>
                <a:lnTo>
                  <a:pt x="0" y="0"/>
                </a:lnTo>
                <a:lnTo>
                  <a:pt x="0" y="1079880"/>
                </a:lnTo>
                <a:close/>
              </a:path>
            </a:pathLst>
          </a:custGeom>
          <a:solidFill>
            <a:srgbClr val="5147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0"/>
            <a:ext cx="12192000" cy="1080135"/>
          </a:xfrm>
          <a:custGeom>
            <a:avLst/>
            <a:gdLst/>
            <a:ahLst/>
            <a:cxnLst/>
            <a:rect l="l" t="t" r="r" b="b"/>
            <a:pathLst>
              <a:path w="12192000" h="1080135">
                <a:moveTo>
                  <a:pt x="0" y="1079880"/>
                </a:moveTo>
                <a:lnTo>
                  <a:pt x="12192000" y="1079880"/>
                </a:lnTo>
                <a:lnTo>
                  <a:pt x="12192000" y="0"/>
                </a:lnTo>
                <a:lnTo>
                  <a:pt x="0" y="0"/>
                </a:lnTo>
                <a:lnTo>
                  <a:pt x="0" y="1079880"/>
                </a:lnTo>
                <a:close/>
              </a:path>
            </a:pathLst>
          </a:custGeom>
          <a:solidFill>
            <a:srgbClr val="5147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25880" y="0"/>
            <a:ext cx="1747520" cy="2292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96005" y="2842006"/>
            <a:ext cx="5537200" cy="1301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ts val="5015"/>
              </a:lnSpc>
              <a:spcBef>
                <a:spcPts val="105"/>
              </a:spcBef>
            </a:pPr>
            <a:r>
              <a:rPr dirty="0" sz="4400" spc="-20" b="1">
                <a:solidFill>
                  <a:srgbClr val="514743"/>
                </a:solidFill>
                <a:latin typeface="Calibri"/>
                <a:cs typeface="Calibri"/>
              </a:rPr>
              <a:t>TEKNOLOJİ </a:t>
            </a:r>
            <a:r>
              <a:rPr dirty="0" sz="4400" spc="-5" b="1">
                <a:solidFill>
                  <a:srgbClr val="514743"/>
                </a:solidFill>
                <a:latin typeface="Calibri"/>
                <a:cs typeface="Calibri"/>
              </a:rPr>
              <a:t>VE</a:t>
            </a:r>
            <a:r>
              <a:rPr dirty="0" sz="4400" spc="-15" b="1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4400" spc="-60" b="1">
                <a:solidFill>
                  <a:srgbClr val="514743"/>
                </a:solidFill>
                <a:latin typeface="Calibri"/>
                <a:cs typeface="Calibri"/>
              </a:rPr>
              <a:t>TASARIM</a:t>
            </a:r>
            <a:endParaRPr sz="4400">
              <a:latin typeface="Calibri"/>
              <a:cs typeface="Calibri"/>
            </a:endParaRPr>
          </a:p>
          <a:p>
            <a:pPr algn="ctr" marL="2540">
              <a:lnSpc>
                <a:spcPts val="5015"/>
              </a:lnSpc>
            </a:pPr>
            <a:r>
              <a:rPr dirty="0" sz="4400" spc="-10" b="1">
                <a:solidFill>
                  <a:srgbClr val="514743"/>
                </a:solidFill>
                <a:latin typeface="Calibri"/>
                <a:cs typeface="Calibri"/>
              </a:rPr>
              <a:t>DERSİ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64741" y="4457115"/>
            <a:ext cx="8446135" cy="556895"/>
          </a:xfrm>
          <a:prstGeom prst="rect">
            <a:avLst/>
          </a:prstGeom>
          <a:solidFill>
            <a:srgbClr val="FFFF99"/>
          </a:solidFill>
        </p:spPr>
        <p:txBody>
          <a:bodyPr wrap="square" lIns="0" tIns="53975" rIns="0" bIns="0" rtlCol="0" vert="horz">
            <a:spAutoFit/>
          </a:bodyPr>
          <a:lstStyle/>
          <a:p>
            <a:pPr marL="1496695">
              <a:lnSpc>
                <a:spcPct val="100000"/>
              </a:lnSpc>
              <a:spcBef>
                <a:spcPts val="425"/>
              </a:spcBef>
            </a:pPr>
            <a:r>
              <a:rPr dirty="0" sz="2800" b="1">
                <a:solidFill>
                  <a:srgbClr val="514743"/>
                </a:solidFill>
                <a:latin typeface="Euphemia"/>
                <a:cs typeface="Euphemia"/>
              </a:rPr>
              <a:t>7.Ç.2.</a:t>
            </a:r>
            <a:r>
              <a:rPr dirty="0" sz="2800" spc="-25" b="1">
                <a:solidFill>
                  <a:srgbClr val="514743"/>
                </a:solidFill>
                <a:latin typeface="Euphemia"/>
                <a:cs typeface="Euphemia"/>
              </a:rPr>
              <a:t> </a:t>
            </a:r>
            <a:r>
              <a:rPr dirty="0" sz="2800" spc="-10" b="1">
                <a:solidFill>
                  <a:srgbClr val="514743"/>
                </a:solidFill>
                <a:latin typeface="Euphemia"/>
                <a:cs typeface="Euphemia"/>
              </a:rPr>
              <a:t>Engelsiz</a:t>
            </a:r>
            <a:r>
              <a:rPr dirty="0" sz="2800" spc="-600" b="1">
                <a:solidFill>
                  <a:srgbClr val="514743"/>
                </a:solidFill>
                <a:latin typeface="Euphemia"/>
                <a:cs typeface="Euphemia"/>
              </a:rPr>
              <a:t> </a:t>
            </a:r>
            <a:r>
              <a:rPr dirty="0" sz="2800" spc="-20" b="1">
                <a:solidFill>
                  <a:srgbClr val="514743"/>
                </a:solidFill>
                <a:latin typeface="Euphemia"/>
                <a:cs typeface="Euphemia"/>
              </a:rPr>
              <a:t>Hayat</a:t>
            </a:r>
            <a:r>
              <a:rPr dirty="0" sz="2800" spc="-595" b="1">
                <a:solidFill>
                  <a:srgbClr val="514743"/>
                </a:solidFill>
                <a:latin typeface="Euphemia"/>
                <a:cs typeface="Euphemia"/>
              </a:rPr>
              <a:t> </a:t>
            </a:r>
            <a:r>
              <a:rPr dirty="0" sz="2800" spc="-25" b="1">
                <a:solidFill>
                  <a:srgbClr val="514743"/>
                </a:solidFill>
                <a:latin typeface="Euphemia"/>
                <a:cs typeface="Euphemia"/>
              </a:rPr>
              <a:t>Teknolojileri</a:t>
            </a:r>
            <a:endParaRPr sz="2800">
              <a:latin typeface="Euphemia"/>
              <a:cs typeface="Euphem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2200" y="663955"/>
            <a:ext cx="44348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5">
                <a:solidFill>
                  <a:srgbClr val="514743"/>
                </a:solidFill>
                <a:latin typeface="Plantagenet Cherokee"/>
                <a:cs typeface="Plantagenet Cherokee"/>
              </a:rPr>
              <a:t>Engelsiz </a:t>
            </a:r>
            <a:r>
              <a:rPr dirty="0" sz="2800" spc="-35">
                <a:solidFill>
                  <a:srgbClr val="514743"/>
                </a:solidFill>
                <a:latin typeface="Plantagenet Cherokee"/>
                <a:cs typeface="Plantagenet Cherokee"/>
              </a:rPr>
              <a:t>Hayat</a:t>
            </a:r>
            <a:r>
              <a:rPr dirty="0" sz="2800" spc="35">
                <a:solidFill>
                  <a:srgbClr val="514743"/>
                </a:solidFill>
                <a:latin typeface="Plantagenet Cherokee"/>
                <a:cs typeface="Plantagenet Cherokee"/>
              </a:rPr>
              <a:t> </a:t>
            </a:r>
            <a:r>
              <a:rPr dirty="0" sz="2800" spc="-30">
                <a:solidFill>
                  <a:srgbClr val="514743"/>
                </a:solidFill>
                <a:latin typeface="Plantagenet Cherokee"/>
                <a:cs typeface="Plantagenet Cherokee"/>
              </a:rPr>
              <a:t>Teknolojileri</a:t>
            </a:r>
            <a:endParaRPr sz="2800">
              <a:latin typeface="Plantagenet Cherokee"/>
              <a:cs typeface="Plantagenet Cheroke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16140" y="2065273"/>
            <a:ext cx="3887470" cy="3090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19327" y="2312831"/>
            <a:ext cx="5697855" cy="12833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7500"/>
              </a:lnSpc>
              <a:spcBef>
                <a:spcPts val="95"/>
              </a:spcBef>
            </a:pP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Bu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ünitede </a:t>
            </a:r>
            <a:r>
              <a:rPr dirty="0" sz="2000" spc="-20">
                <a:solidFill>
                  <a:srgbClr val="514743"/>
                </a:solidFill>
                <a:latin typeface="Calibri"/>
                <a:cs typeface="Calibri"/>
              </a:rPr>
              <a:t>özel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gereksinimli bireylere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yaşama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kolaylığı  sağlayan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teknolojiler hakkında bilgilendirme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bu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konuda 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farkındalık oluşturma</a:t>
            </a:r>
            <a:r>
              <a:rPr dirty="0" sz="2000" spc="1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amaçlanmaktadır.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2212" y="4087133"/>
            <a:ext cx="1077811" cy="10778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58423" y="4088448"/>
            <a:ext cx="1063658" cy="10923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663955"/>
            <a:ext cx="44348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Engelsiz </a:t>
            </a:r>
            <a:r>
              <a:rPr dirty="0" spc="-35"/>
              <a:t>Hayat</a:t>
            </a:r>
            <a:r>
              <a:rPr dirty="0" spc="35"/>
              <a:t> </a:t>
            </a:r>
            <a:r>
              <a:rPr dirty="0" spc="-30"/>
              <a:t>Teknolojileri</a:t>
            </a:r>
          </a:p>
        </p:txBody>
      </p:sp>
      <p:sp>
        <p:nvSpPr>
          <p:cNvPr id="3" name="object 3"/>
          <p:cNvSpPr/>
          <p:nvPr/>
        </p:nvSpPr>
        <p:spPr>
          <a:xfrm>
            <a:off x="2098548" y="1619884"/>
            <a:ext cx="7802118" cy="43887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663955"/>
            <a:ext cx="44348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Engelsiz </a:t>
            </a:r>
            <a:r>
              <a:rPr dirty="0" spc="-35"/>
              <a:t>Hayat</a:t>
            </a:r>
            <a:r>
              <a:rPr dirty="0" spc="35"/>
              <a:t> </a:t>
            </a:r>
            <a:r>
              <a:rPr dirty="0" spc="-30"/>
              <a:t>Teknolojileri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4119" y="1687830"/>
            <a:ext cx="6257925" cy="4904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Özel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gereksinimli bireyler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yaşamlarında bir çok engel ile</a:t>
            </a:r>
            <a:r>
              <a:rPr dirty="0" sz="2000" spc="114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514743"/>
                </a:solidFill>
                <a:latin typeface="Calibri"/>
                <a:cs typeface="Calibri"/>
              </a:rPr>
              <a:t>karşı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 spc="-20">
                <a:solidFill>
                  <a:srgbClr val="514743"/>
                </a:solidFill>
                <a:latin typeface="Calibri"/>
                <a:cs typeface="Calibri"/>
              </a:rPr>
              <a:t>karşıya </a:t>
            </a:r>
            <a:r>
              <a:rPr dirty="0" sz="2000" spc="-25">
                <a:solidFill>
                  <a:srgbClr val="514743"/>
                </a:solidFill>
                <a:latin typeface="Calibri"/>
                <a:cs typeface="Calibri"/>
              </a:rPr>
              <a:t>geliyorlar.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Bunlardan</a:t>
            </a:r>
            <a:r>
              <a:rPr dirty="0" sz="2000" spc="25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bazıları;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Eğitim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Ulaşım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Kişisel ihtiyaçlarını</a:t>
            </a:r>
            <a:r>
              <a:rPr dirty="0" sz="2000" spc="25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giderme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Bakım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Güvenlik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Sağlık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vb.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514743"/>
                </a:solidFill>
                <a:latin typeface="Calibri"/>
                <a:cs typeface="Calibri"/>
              </a:rPr>
              <a:t>engellerdir.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656590">
              <a:lnSpc>
                <a:spcPct val="100000"/>
              </a:lnSpc>
            </a:pP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Özel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gereksinimli bireyler karşılarına çıkan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bu engelleri  aşmak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için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çok çaba sarf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514743"/>
                </a:solidFill>
                <a:latin typeface="Calibri"/>
                <a:cs typeface="Calibri"/>
              </a:rPr>
              <a:t>etmektedirler.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Duyarlı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insanlar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olarak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bizim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görevimiz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onları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anlamak</a:t>
            </a:r>
            <a:r>
              <a:rPr dirty="0" sz="2000" spc="1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ve</a:t>
            </a:r>
            <a:endParaRPr sz="2000">
              <a:latin typeface="Calibri"/>
              <a:cs typeface="Calibri"/>
            </a:endParaRPr>
          </a:p>
          <a:p>
            <a:pPr marL="12700" marR="193675">
              <a:lnSpc>
                <a:spcPct val="100000"/>
              </a:lnSpc>
            </a:pP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engellerini ortadan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kaldırmaya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çalışarak onlara yardımcı  </a:t>
            </a:r>
            <a:r>
              <a:rPr dirty="0" sz="2000" spc="-30">
                <a:solidFill>
                  <a:srgbClr val="514743"/>
                </a:solidFill>
                <a:latin typeface="Calibri"/>
                <a:cs typeface="Calibri"/>
              </a:rPr>
              <a:t>olmaktır.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Bu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sorumluluk bilincinde olmamız</a:t>
            </a:r>
            <a:r>
              <a:rPr dirty="0" sz="2000" spc="4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514743"/>
                </a:solidFill>
                <a:latin typeface="Calibri"/>
                <a:cs typeface="Calibri"/>
              </a:rPr>
              <a:t>gerekmektedir.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98028" y="1844497"/>
            <a:ext cx="3192526" cy="3831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12428" y="3097016"/>
            <a:ext cx="1077811" cy="10778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31420" y="3086819"/>
            <a:ext cx="1063658" cy="10923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663955"/>
            <a:ext cx="44348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Engelsiz </a:t>
            </a:r>
            <a:r>
              <a:rPr dirty="0" spc="-35"/>
              <a:t>Hayat</a:t>
            </a:r>
            <a:r>
              <a:rPr dirty="0" spc="35"/>
              <a:t> </a:t>
            </a:r>
            <a:r>
              <a:rPr dirty="0" spc="-30"/>
              <a:t>Teknolojileri</a:t>
            </a:r>
          </a:p>
        </p:txBody>
      </p:sp>
      <p:sp>
        <p:nvSpPr>
          <p:cNvPr id="3" name="object 3"/>
          <p:cNvSpPr/>
          <p:nvPr/>
        </p:nvSpPr>
        <p:spPr>
          <a:xfrm>
            <a:off x="7606918" y="1371600"/>
            <a:ext cx="3556127" cy="26643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06918" y="4096275"/>
            <a:ext cx="3556127" cy="26671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59332" y="1491234"/>
            <a:ext cx="6227445" cy="4696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7160">
              <a:lnSpc>
                <a:spcPct val="100000"/>
              </a:lnSpc>
              <a:spcBef>
                <a:spcPts val="100"/>
              </a:spcBef>
            </a:pPr>
            <a:r>
              <a:rPr dirty="0" sz="2400" spc="-20" b="1">
                <a:solidFill>
                  <a:srgbClr val="514743"/>
                </a:solidFill>
                <a:latin typeface="Calibri"/>
                <a:cs typeface="Calibri"/>
              </a:rPr>
              <a:t>Özel </a:t>
            </a:r>
            <a:r>
              <a:rPr dirty="0" sz="2400" spc="-10" b="1">
                <a:solidFill>
                  <a:srgbClr val="514743"/>
                </a:solidFill>
                <a:latin typeface="Calibri"/>
                <a:cs typeface="Calibri"/>
              </a:rPr>
              <a:t>gereksinimli bireylerin yaşama </a:t>
            </a:r>
            <a:r>
              <a:rPr dirty="0" sz="2400" spc="-15" b="1">
                <a:solidFill>
                  <a:srgbClr val="514743"/>
                </a:solidFill>
                <a:latin typeface="Calibri"/>
                <a:cs typeface="Calibri"/>
              </a:rPr>
              <a:t>kolaylığı </a:t>
            </a:r>
            <a:r>
              <a:rPr dirty="0" sz="2400" b="1">
                <a:solidFill>
                  <a:srgbClr val="514743"/>
                </a:solidFill>
                <a:latin typeface="Calibri"/>
                <a:cs typeface="Calibri"/>
              </a:rPr>
              <a:t>için  </a:t>
            </a:r>
            <a:r>
              <a:rPr dirty="0" sz="2400" spc="-10" b="1">
                <a:solidFill>
                  <a:srgbClr val="514743"/>
                </a:solidFill>
                <a:latin typeface="Calibri"/>
                <a:cs typeface="Calibri"/>
              </a:rPr>
              <a:t>tasarlanmış </a:t>
            </a:r>
            <a:r>
              <a:rPr dirty="0" sz="2400" spc="-5" b="1">
                <a:solidFill>
                  <a:srgbClr val="514743"/>
                </a:solidFill>
                <a:latin typeface="Calibri"/>
                <a:cs typeface="Calibri"/>
              </a:rPr>
              <a:t>bazı</a:t>
            </a:r>
            <a:r>
              <a:rPr dirty="0" sz="2400" b="1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514743"/>
                </a:solidFill>
                <a:latin typeface="Calibri"/>
                <a:cs typeface="Calibri"/>
              </a:rPr>
              <a:t>ürünler: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dirty="0" sz="2400" spc="-25" b="1">
                <a:solidFill>
                  <a:srgbClr val="C00000"/>
                </a:solidFill>
                <a:latin typeface="Calibri"/>
                <a:cs typeface="Calibri"/>
              </a:rPr>
              <a:t>Yürüme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Engelliler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İçin </a:t>
            </a:r>
            <a:r>
              <a:rPr dirty="0" sz="2400" spc="-15" b="1">
                <a:solidFill>
                  <a:srgbClr val="C00000"/>
                </a:solidFill>
                <a:latin typeface="Calibri"/>
                <a:cs typeface="Calibri"/>
              </a:rPr>
              <a:t>Araba</a:t>
            </a:r>
            <a:r>
              <a:rPr dirty="0" sz="2400" spc="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30" b="1">
                <a:solidFill>
                  <a:srgbClr val="C00000"/>
                </a:solidFill>
                <a:latin typeface="Calibri"/>
                <a:cs typeface="Calibri"/>
              </a:rPr>
              <a:t>Tasarımı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25000"/>
              </a:lnSpc>
              <a:spcBef>
                <a:spcPts val="1970"/>
              </a:spcBef>
            </a:pPr>
            <a:r>
              <a:rPr dirty="0" sz="2000" spc="-30">
                <a:solidFill>
                  <a:srgbClr val="514743"/>
                </a:solidFill>
                <a:latin typeface="Calibri"/>
                <a:cs typeface="Calibri"/>
              </a:rPr>
              <a:t>Tekerlekli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sandalye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kullanıcıları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için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imal edilmiş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araç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elektrik 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motoru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ile </a:t>
            </a:r>
            <a:r>
              <a:rPr dirty="0" sz="2000" spc="-30">
                <a:solidFill>
                  <a:srgbClr val="514743"/>
                </a:solidFill>
                <a:latin typeface="Calibri"/>
                <a:cs typeface="Calibri"/>
              </a:rPr>
              <a:t>çalışıyor.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Engelliler için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İngiliz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firmaları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tarafından  </a:t>
            </a:r>
            <a:r>
              <a:rPr dirty="0" sz="2000" spc="-20">
                <a:solidFill>
                  <a:srgbClr val="514743"/>
                </a:solidFill>
                <a:latin typeface="Calibri"/>
                <a:cs typeface="Calibri"/>
              </a:rPr>
              <a:t>tasarlanmıştır.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Arka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kapısı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sayesinde tekerlekli sandalye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ile 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rahatlıkla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araç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içine </a:t>
            </a:r>
            <a:r>
              <a:rPr dirty="0" sz="2000" spc="-20">
                <a:solidFill>
                  <a:srgbClr val="514743"/>
                </a:solidFill>
                <a:latin typeface="Calibri"/>
                <a:cs typeface="Calibri"/>
              </a:rPr>
              <a:t>konumlanabiliyor.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Özel</a:t>
            </a:r>
            <a:r>
              <a:rPr dirty="0" sz="2000" spc="55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aparatları</a:t>
            </a:r>
            <a:endParaRPr sz="2000">
              <a:latin typeface="Calibri"/>
              <a:cs typeface="Calibri"/>
            </a:endParaRPr>
          </a:p>
          <a:p>
            <a:pPr marL="12700" marR="132715">
              <a:lnSpc>
                <a:spcPct val="125000"/>
              </a:lnSpc>
            </a:pP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sayesinde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ise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tekerlekli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sandalye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araç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içerisinde sabitlenme 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imkanı </a:t>
            </a:r>
            <a:r>
              <a:rPr dirty="0" sz="2000" spc="-30">
                <a:solidFill>
                  <a:srgbClr val="514743"/>
                </a:solidFill>
                <a:latin typeface="Calibri"/>
                <a:cs typeface="Calibri"/>
              </a:rPr>
              <a:t>sunuyor.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Şimdilik sadece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İngiltere üzerinden satışı  yapılan aracın zamanla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dünya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piyasasına</a:t>
            </a:r>
            <a:r>
              <a:rPr dirty="0" sz="2000" spc="4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açılması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gündemde.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663955"/>
            <a:ext cx="44348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Engelsiz </a:t>
            </a:r>
            <a:r>
              <a:rPr dirty="0" spc="-35"/>
              <a:t>Hayat</a:t>
            </a:r>
            <a:r>
              <a:rPr dirty="0" spc="35"/>
              <a:t> </a:t>
            </a:r>
            <a:r>
              <a:rPr dirty="0" spc="-30"/>
              <a:t>Teknolojileri</a:t>
            </a:r>
          </a:p>
        </p:txBody>
      </p:sp>
      <p:sp>
        <p:nvSpPr>
          <p:cNvPr id="3" name="object 3"/>
          <p:cNvSpPr/>
          <p:nvPr/>
        </p:nvSpPr>
        <p:spPr>
          <a:xfrm>
            <a:off x="7756652" y="1734185"/>
            <a:ext cx="3055874" cy="3055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69032" y="3856634"/>
            <a:ext cx="3576193" cy="26821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66571" y="1747773"/>
            <a:ext cx="5447665" cy="1511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Engelliler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İçin </a:t>
            </a:r>
            <a:r>
              <a:rPr dirty="0" sz="2400" spc="-45" b="1">
                <a:solidFill>
                  <a:srgbClr val="C00000"/>
                </a:solidFill>
                <a:latin typeface="Calibri"/>
                <a:cs typeface="Calibri"/>
              </a:rPr>
              <a:t>Yatak</a:t>
            </a:r>
            <a:r>
              <a:rPr dirty="0" sz="2400" spc="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Merdiveni: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25000"/>
              </a:lnSpc>
            </a:pPr>
            <a:r>
              <a:rPr dirty="0" sz="2000" spc="-60">
                <a:solidFill>
                  <a:srgbClr val="514743"/>
                </a:solidFill>
                <a:latin typeface="Calibri"/>
                <a:cs typeface="Calibri"/>
              </a:rPr>
              <a:t>Tek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başına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yatakta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doğrulamayan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hastalara yardımcı 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olmak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için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tasarlanmış ergonomik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bir</a:t>
            </a:r>
            <a:r>
              <a:rPr dirty="0" sz="2000" spc="50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514743"/>
                </a:solidFill>
                <a:latin typeface="Calibri"/>
                <a:cs typeface="Calibri"/>
              </a:rPr>
              <a:t>merdivendir.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663955"/>
            <a:ext cx="44348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Engelsiz </a:t>
            </a:r>
            <a:r>
              <a:rPr dirty="0" spc="-35"/>
              <a:t>Hayat</a:t>
            </a:r>
            <a:r>
              <a:rPr dirty="0" spc="35"/>
              <a:t> </a:t>
            </a:r>
            <a:r>
              <a:rPr dirty="0" spc="-30"/>
              <a:t>Teknolojileri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5176" y="1953005"/>
            <a:ext cx="5316220" cy="2257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Engelliler </a:t>
            </a:r>
            <a:r>
              <a:rPr dirty="0" sz="2400" b="1">
                <a:solidFill>
                  <a:srgbClr val="C00000"/>
                </a:solidFill>
                <a:latin typeface="Calibri"/>
                <a:cs typeface="Calibri"/>
              </a:rPr>
              <a:t>İçin Şişe</a:t>
            </a:r>
            <a:r>
              <a:rPr dirty="0" sz="2400" spc="-2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Calibri"/>
                <a:cs typeface="Calibri"/>
              </a:rPr>
              <a:t>Açacağı: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5080">
              <a:lnSpc>
                <a:spcPct val="125000"/>
              </a:lnSpc>
              <a:spcBef>
                <a:spcPts val="5"/>
              </a:spcBef>
            </a:pP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Şişe </a:t>
            </a: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açarken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zorlananlar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ve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kapağı </a:t>
            </a:r>
            <a:r>
              <a:rPr dirty="0" sz="2000" spc="-20">
                <a:solidFill>
                  <a:srgbClr val="514743"/>
                </a:solidFill>
                <a:latin typeface="Calibri"/>
                <a:cs typeface="Calibri"/>
              </a:rPr>
              <a:t>kavrayamayanlar  </a:t>
            </a:r>
            <a:r>
              <a:rPr dirty="0" sz="2000">
                <a:solidFill>
                  <a:srgbClr val="514743"/>
                </a:solidFill>
                <a:latin typeface="Calibri"/>
                <a:cs typeface="Calibri"/>
              </a:rPr>
              <a:t>için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tasarlanmış mini bir </a:t>
            </a:r>
            <a:r>
              <a:rPr dirty="0" sz="2000" spc="-30">
                <a:solidFill>
                  <a:srgbClr val="514743"/>
                </a:solidFill>
                <a:latin typeface="Calibri"/>
                <a:cs typeface="Calibri"/>
              </a:rPr>
              <a:t>aparattır.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Şişe</a:t>
            </a:r>
            <a:r>
              <a:rPr dirty="0" sz="2000" spc="75">
                <a:solidFill>
                  <a:srgbClr val="514743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açacağı</a:t>
            </a:r>
            <a:endParaRPr sz="2000">
              <a:latin typeface="Calibri"/>
              <a:cs typeface="Calibri"/>
            </a:endParaRPr>
          </a:p>
          <a:p>
            <a:pPr marL="12700" marR="737870">
              <a:lnSpc>
                <a:spcPct val="125000"/>
              </a:lnSpc>
            </a:pPr>
            <a:r>
              <a:rPr dirty="0" sz="2000" spc="-10">
                <a:solidFill>
                  <a:srgbClr val="514743"/>
                </a:solidFill>
                <a:latin typeface="Calibri"/>
                <a:cs typeface="Calibri"/>
              </a:rPr>
              <a:t>sayesinde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kapağı </a:t>
            </a:r>
            <a:r>
              <a:rPr dirty="0" sz="2000" spc="-15">
                <a:solidFill>
                  <a:srgbClr val="514743"/>
                </a:solidFill>
                <a:latin typeface="Calibri"/>
                <a:cs typeface="Calibri"/>
              </a:rPr>
              <a:t>kavramadan </a:t>
            </a:r>
            <a:r>
              <a:rPr dirty="0" sz="2000" spc="-5">
                <a:solidFill>
                  <a:srgbClr val="514743"/>
                </a:solidFill>
                <a:latin typeface="Calibri"/>
                <a:cs typeface="Calibri"/>
              </a:rPr>
              <a:t>şişeleri açmak  </a:t>
            </a:r>
            <a:r>
              <a:rPr dirty="0" sz="2000" spc="-25">
                <a:solidFill>
                  <a:srgbClr val="514743"/>
                </a:solidFill>
                <a:latin typeface="Calibri"/>
                <a:cs typeface="Calibri"/>
              </a:rPr>
              <a:t>mümkündür.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46695" y="2081009"/>
            <a:ext cx="3515740" cy="3515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2200" y="663955"/>
            <a:ext cx="443484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Engelsiz </a:t>
            </a:r>
            <a:r>
              <a:rPr dirty="0" spc="-35"/>
              <a:t>Hayat</a:t>
            </a:r>
            <a:r>
              <a:rPr dirty="0" spc="35"/>
              <a:t> </a:t>
            </a:r>
            <a:r>
              <a:rPr dirty="0" spc="-30"/>
              <a:t>Teknolojileri</a:t>
            </a:r>
          </a:p>
        </p:txBody>
      </p:sp>
      <p:sp>
        <p:nvSpPr>
          <p:cNvPr id="3" name="object 3"/>
          <p:cNvSpPr/>
          <p:nvPr/>
        </p:nvSpPr>
        <p:spPr>
          <a:xfrm>
            <a:off x="565404" y="1537716"/>
            <a:ext cx="11056620" cy="11932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18159" y="1559052"/>
            <a:ext cx="11143488" cy="1237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5137" y="1562836"/>
            <a:ext cx="10956163" cy="10926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5137" y="1562836"/>
            <a:ext cx="10956290" cy="1092835"/>
          </a:xfrm>
          <a:custGeom>
            <a:avLst/>
            <a:gdLst/>
            <a:ahLst/>
            <a:cxnLst/>
            <a:rect l="l" t="t" r="r" b="b"/>
            <a:pathLst>
              <a:path w="10956290" h="1092835">
                <a:moveTo>
                  <a:pt x="0" y="1092606"/>
                </a:moveTo>
                <a:lnTo>
                  <a:pt x="10956163" y="1092606"/>
                </a:lnTo>
                <a:lnTo>
                  <a:pt x="10956163" y="0"/>
                </a:lnTo>
                <a:lnTo>
                  <a:pt x="0" y="0"/>
                </a:lnTo>
                <a:lnTo>
                  <a:pt x="0" y="1092606"/>
                </a:lnTo>
                <a:close/>
              </a:path>
            </a:pathLst>
          </a:custGeom>
          <a:ln w="6350">
            <a:solidFill>
              <a:srgbClr val="806E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06526" y="1628394"/>
            <a:ext cx="10727690" cy="9404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42900" algn="l"/>
                <a:tab pos="343535" algn="l"/>
              </a:tabLst>
            </a:pPr>
            <a:r>
              <a:rPr dirty="0" sz="2000" spc="-15">
                <a:latin typeface="Calibri"/>
                <a:cs typeface="Calibri"/>
              </a:rPr>
              <a:t>Özel </a:t>
            </a:r>
            <a:r>
              <a:rPr dirty="0" sz="2000" spc="-10">
                <a:latin typeface="Calibri"/>
                <a:cs typeface="Calibri"/>
              </a:rPr>
              <a:t>gereksinimli </a:t>
            </a:r>
            <a:r>
              <a:rPr dirty="0" sz="2000" spc="-5">
                <a:latin typeface="Calibri"/>
                <a:cs typeface="Calibri"/>
              </a:rPr>
              <a:t>bireylerin </a:t>
            </a:r>
            <a:r>
              <a:rPr dirty="0" sz="2000" spc="-10">
                <a:latin typeface="Calibri"/>
                <a:cs typeface="Calibri"/>
              </a:rPr>
              <a:t>yaşama </a:t>
            </a:r>
            <a:r>
              <a:rPr dirty="0" sz="2000" spc="-15">
                <a:latin typeface="Calibri"/>
                <a:cs typeface="Calibri"/>
              </a:rPr>
              <a:t>kolaylığı </a:t>
            </a:r>
            <a:r>
              <a:rPr dirty="0" sz="2000">
                <a:latin typeface="Calibri"/>
                <a:cs typeface="Calibri"/>
              </a:rPr>
              <a:t>için </a:t>
            </a:r>
            <a:r>
              <a:rPr dirty="0" sz="2000" spc="-5">
                <a:latin typeface="Calibri"/>
                <a:cs typeface="Calibri"/>
              </a:rPr>
              <a:t>geliştirilmiş </a:t>
            </a:r>
            <a:r>
              <a:rPr dirty="0" sz="2000">
                <a:latin typeface="Calibri"/>
                <a:cs typeface="Calibri"/>
              </a:rPr>
              <a:t>ürünlerin </a:t>
            </a:r>
            <a:r>
              <a:rPr dirty="0" sz="2000" spc="-5">
                <a:latin typeface="Calibri"/>
                <a:cs typeface="Calibri"/>
              </a:rPr>
              <a:t>tasarım </a:t>
            </a:r>
            <a:r>
              <a:rPr dirty="0" sz="2000" spc="-10">
                <a:latin typeface="Calibri"/>
                <a:cs typeface="Calibri"/>
              </a:rPr>
              <a:t>özelliklerini</a:t>
            </a:r>
            <a:r>
              <a:rPr dirty="0" sz="2000" spc="28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araştırınız.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42900" indent="-342900">
              <a:lnSpc>
                <a:spcPct val="100000"/>
              </a:lnSpc>
              <a:buFont typeface="Arial"/>
              <a:buChar char="•"/>
              <a:tabLst>
                <a:tab pos="342900" algn="l"/>
                <a:tab pos="343535" algn="l"/>
              </a:tabLst>
            </a:pPr>
            <a:r>
              <a:rPr dirty="0" sz="2000" spc="-15">
                <a:latin typeface="Calibri"/>
                <a:cs typeface="Calibri"/>
              </a:rPr>
              <a:t>Özel </a:t>
            </a:r>
            <a:r>
              <a:rPr dirty="0" sz="2000" spc="-10">
                <a:latin typeface="Calibri"/>
                <a:cs typeface="Calibri"/>
              </a:rPr>
              <a:t>gereksinimli </a:t>
            </a:r>
            <a:r>
              <a:rPr dirty="0" sz="2000" spc="-5">
                <a:latin typeface="Calibri"/>
                <a:cs typeface="Calibri"/>
              </a:rPr>
              <a:t>bireyler için </a:t>
            </a:r>
            <a:r>
              <a:rPr dirty="0" sz="2000" spc="-10">
                <a:latin typeface="Calibri"/>
                <a:cs typeface="Calibri"/>
              </a:rPr>
              <a:t>yaşama </a:t>
            </a:r>
            <a:r>
              <a:rPr dirty="0" sz="2000" spc="-15">
                <a:latin typeface="Calibri"/>
                <a:cs typeface="Calibri"/>
              </a:rPr>
              <a:t>kolaylığı </a:t>
            </a:r>
            <a:r>
              <a:rPr dirty="0" sz="2000" spc="-10">
                <a:latin typeface="Calibri"/>
                <a:cs typeface="Calibri"/>
              </a:rPr>
              <a:t>sağlayacak </a:t>
            </a:r>
            <a:r>
              <a:rPr dirty="0" sz="2000">
                <a:latin typeface="Calibri"/>
                <a:cs typeface="Calibri"/>
              </a:rPr>
              <a:t>bir </a:t>
            </a:r>
            <a:r>
              <a:rPr dirty="0" sz="2000" spc="-5">
                <a:latin typeface="Calibri"/>
                <a:cs typeface="Calibri"/>
              </a:rPr>
              <a:t>ürün </a:t>
            </a:r>
            <a:r>
              <a:rPr dirty="0" sz="2000" spc="-10">
                <a:latin typeface="Calibri"/>
                <a:cs typeface="Calibri"/>
              </a:rPr>
              <a:t>çizerek</a:t>
            </a:r>
            <a:r>
              <a:rPr dirty="0" sz="2000" spc="1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tasarlayınız.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38273" y="2942742"/>
            <a:ext cx="7154926" cy="37275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0712" y="4893040"/>
            <a:ext cx="1077811" cy="10778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850773" y="4905869"/>
            <a:ext cx="1063658" cy="10923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pc</dc:creator>
  <dc:title>Bilişim teknolojileri ve yazılım dersi öğretim programı</dc:title>
  <dcterms:created xsi:type="dcterms:W3CDTF">2018-07-10T12:53:05Z</dcterms:created>
  <dcterms:modified xsi:type="dcterms:W3CDTF">2018-07-10T12:53:05Z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2018-07-10T00:00:00Z</vt:filetime>
  </property>
</Properties>
</file>