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42"/>
  </p:notesMasterIdLst>
  <p:sldIdLst>
    <p:sldId id="256" r:id="rId2"/>
    <p:sldId id="259" r:id="rId3"/>
    <p:sldId id="257" r:id="rId4"/>
    <p:sldId id="258" r:id="rId5"/>
    <p:sldId id="260" r:id="rId6"/>
    <p:sldId id="261" r:id="rId7"/>
    <p:sldId id="277" r:id="rId8"/>
    <p:sldId id="279" r:id="rId9"/>
    <p:sldId id="281" r:id="rId10"/>
    <p:sldId id="262" r:id="rId11"/>
    <p:sldId id="298" r:id="rId12"/>
    <p:sldId id="263" r:id="rId13"/>
    <p:sldId id="299" r:id="rId14"/>
    <p:sldId id="264" r:id="rId15"/>
    <p:sldId id="265" r:id="rId16"/>
    <p:sldId id="266" r:id="rId17"/>
    <p:sldId id="280" r:id="rId18"/>
    <p:sldId id="282" r:id="rId19"/>
    <p:sldId id="283" r:id="rId20"/>
    <p:sldId id="289" r:id="rId21"/>
    <p:sldId id="284" r:id="rId22"/>
    <p:sldId id="267" r:id="rId23"/>
    <p:sldId id="296" r:id="rId24"/>
    <p:sldId id="297" r:id="rId25"/>
    <p:sldId id="268" r:id="rId26"/>
    <p:sldId id="285" r:id="rId27"/>
    <p:sldId id="286" r:id="rId28"/>
    <p:sldId id="287" r:id="rId29"/>
    <p:sldId id="288" r:id="rId30"/>
    <p:sldId id="269" r:id="rId31"/>
    <p:sldId id="290" r:id="rId32"/>
    <p:sldId id="292" r:id="rId33"/>
    <p:sldId id="270" r:id="rId34"/>
    <p:sldId id="294" r:id="rId35"/>
    <p:sldId id="293" r:id="rId36"/>
    <p:sldId id="295" r:id="rId37"/>
    <p:sldId id="271" r:id="rId38"/>
    <p:sldId id="272" r:id="rId39"/>
    <p:sldId id="275" r:id="rId40"/>
    <p:sldId id="274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sude öztürk" initials="mö" lastIdx="2" clrIdx="0">
    <p:extLst>
      <p:ext uri="{19B8F6BF-5375-455C-9EA6-DF929625EA0E}">
        <p15:presenceInfo xmlns:p15="http://schemas.microsoft.com/office/powerpoint/2012/main" userId="dfbb4c50ae363c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2FA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3" autoAdjust="0"/>
    <p:restoredTop sz="94125" autoAdjust="0"/>
  </p:normalViewPr>
  <p:slideViewPr>
    <p:cSldViewPr snapToGrid="0">
      <p:cViewPr varScale="1">
        <p:scale>
          <a:sx n="86" d="100"/>
          <a:sy n="86" d="100"/>
        </p:scale>
        <p:origin x="2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01T19:02:45.90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03T00:52:49.597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2BDCF-8822-4E43-A229-62E92D6789FA}" type="datetimeFigureOut">
              <a:rPr lang="tr-TR" smtClean="0"/>
              <a:pPr/>
              <a:t>12.07.2018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FE3B-C83C-41AE-8623-BC3AAEDE53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69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5FE3B-C83C-41AE-8623-BC3AAEDE53F0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377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5FE3B-C83C-41AE-8623-BC3AAEDE53F0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49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5FE3B-C83C-41AE-8623-BC3AAEDE53F0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7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5FE3B-C83C-41AE-8623-BC3AAEDE53F0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33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E82F-7894-4B2D-8222-C3EDE8B40AE5}" type="datetime1">
              <a:rPr lang="tr-TR" smtClean="0"/>
              <a:pPr/>
              <a:t>12.07.2018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EYLÜL 2017-ZÜLEYHA ÖZTÜRK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58FE-5AF2-4B4B-8954-91E712EF845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96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7C3E-D551-450B-B80E-1D4A32BA0AB3}" type="datetime1">
              <a:rPr lang="tr-TR" smtClean="0"/>
              <a:pPr/>
              <a:t>12.07.2018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EYLÜL 2017-ZÜLEYHA ÖZTÜRK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58FE-5AF2-4B4B-8954-91E712EF84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80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9915-B1DF-4871-B52F-0A6C169479C7}" type="datetime1">
              <a:rPr lang="tr-TR" smtClean="0"/>
              <a:pPr/>
              <a:t>12.07.2018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EYLÜL 2017-ZÜLEYHA ÖZTÜRK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58FE-5AF2-4B4B-8954-91E712EF84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85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BB25-2C7D-4058-851B-1B0D7CC44135}" type="datetime1">
              <a:rPr lang="tr-TR" smtClean="0"/>
              <a:pPr/>
              <a:t>12.07.2018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EYLÜL 2017-ZÜLEYHA ÖZTÜRK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58FE-5AF2-4B4B-8954-91E712EF84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07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A75A-0C72-4F24-9D71-764D6DF93656}" type="datetime1">
              <a:rPr lang="tr-TR" smtClean="0"/>
              <a:pPr/>
              <a:t>12.07.2018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EYLÜL 2017-ZÜLEYHA ÖZTÜRK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58FE-5AF2-4B4B-8954-91E712EF845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40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39CD-2702-4D7C-B8B2-F32538D30BB2}" type="datetime1">
              <a:rPr lang="tr-TR" smtClean="0"/>
              <a:pPr/>
              <a:t>12.07.2018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EYLÜL 2017-ZÜLEYHA ÖZTÜRK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58FE-5AF2-4B4B-8954-91E712EF84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252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4A4A-A1AB-4A46-BF1D-990CA33E7F38}" type="datetime1">
              <a:rPr lang="tr-TR" smtClean="0"/>
              <a:pPr/>
              <a:t>12.07.2018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EYLÜL 2017-ZÜLEYHA ÖZTÜRK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58FE-5AF2-4B4B-8954-91E712EF84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14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885E-A9D6-4E37-AACA-3E9043B512AF}" type="datetime1">
              <a:rPr lang="tr-TR" smtClean="0"/>
              <a:pPr/>
              <a:t>12.07.2018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EYLÜL 2017-ZÜLEYHA ÖZTÜRK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58FE-5AF2-4B4B-8954-91E712EF84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37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1A3F-143E-4145-B4AB-5B96832DD719}" type="datetime1">
              <a:rPr lang="tr-TR" smtClean="0"/>
              <a:pPr/>
              <a:t>12.07.2018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EYLÜL 2017-ZÜLEYHA ÖZTÜRK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58FE-5AF2-4B4B-8954-91E712EF84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92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FECF67-463A-4BAE-AAF4-54D321E06A6D}" type="datetime1">
              <a:rPr lang="tr-TR" smtClean="0"/>
              <a:pPr/>
              <a:t>12.07.2018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EYLÜL 2017-ZÜLEYHA ÖZTÜRK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5858FE-5AF2-4B4B-8954-91E712EF84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943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13B0CA-1218-4160-9A45-96EE0B43A875}" type="datetime1">
              <a:rPr lang="tr-TR" smtClean="0"/>
              <a:pPr/>
              <a:t>12.07.2018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EYLÜL 2017-ZÜLEYHA ÖZTÜRK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5858FE-5AF2-4B4B-8954-91E712EF84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27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58BADA-4B44-4EE0-A406-B74DC3603271}" type="datetime1">
              <a:rPr lang="tr-TR" smtClean="0"/>
              <a:pPr/>
              <a:t>12.07.2018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EYLÜL 2017-ZÜLEYHA ÖZTÜRK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5858FE-5AF2-4B4B-8954-91E712EF845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360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8000" dirty="0" smtClean="0"/>
              <a:t> NELER YAPACAĞIZ</a:t>
            </a:r>
            <a:endParaRPr lang="tr-TR" sz="8000" dirty="0"/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7250113" cy="1449387"/>
          </a:xfrm>
        </p:spPr>
        <p:txBody>
          <a:bodyPr/>
          <a:lstStyle/>
          <a:p>
            <a:pPr algn="ctr"/>
            <a:r>
              <a:rPr lang="tr-TR" dirty="0" smtClean="0"/>
              <a:t>                                  7. SINIFTA</a:t>
            </a:r>
            <a:endParaRPr lang="tr-TR" dirty="0"/>
          </a:p>
        </p:txBody>
      </p:sp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11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1799924" y="109538"/>
            <a:ext cx="10392076" cy="827087"/>
          </a:xfrm>
        </p:spPr>
        <p:txBody>
          <a:bodyPr/>
          <a:lstStyle/>
          <a:p>
            <a:r>
              <a:rPr lang="es-ES" b="1" dirty="0">
                <a:solidFill>
                  <a:srgbClr val="C52FA8"/>
                </a:solidFill>
              </a:rPr>
              <a:t>7. B. TASARIM SÜRECİ VE TANITIM</a:t>
            </a:r>
            <a:endParaRPr lang="tr-TR" dirty="0">
              <a:solidFill>
                <a:srgbClr val="C52FA8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676400" y="750888"/>
            <a:ext cx="10515600" cy="584200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5"/>
                </a:solidFill>
              </a:rPr>
              <a:t>7. B. 1. Tasarım Odaklı Süreç</a:t>
            </a:r>
          </a:p>
          <a:p>
            <a:r>
              <a:rPr lang="tr-TR" dirty="0"/>
              <a:t>Bu ünitede tasarım süreci ve tanıtımın, problem tanımlama, araştırma, planlama, oluşturma ve </a:t>
            </a:r>
            <a:r>
              <a:rPr lang="tr-TR" dirty="0" smtClean="0"/>
              <a:t>değerlendirme basamaklarından </a:t>
            </a:r>
            <a:r>
              <a:rPr lang="tr-TR" dirty="0"/>
              <a:t>oluştuğunun ve bu sürecin hem bireysel hem de iş birliği yapılarak </a:t>
            </a:r>
            <a:r>
              <a:rPr lang="tr-TR" dirty="0" smtClean="0"/>
              <a:t>uygulanabileceğinin öğrenilmesi </a:t>
            </a:r>
            <a:r>
              <a:rPr lang="tr-TR" dirty="0"/>
              <a:t>amaçlanır.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B. 1. 1. Tasarım sürecinin bir problem tanımlama ve çözüm önerme süreci olduğunu söyler.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B. 1. 2. Günlük hayatta karşılaşılan bir sorun veya ihtiyacı “tasarım problemi” şeklinde ifade eder.</a:t>
            </a:r>
          </a:p>
          <a:p>
            <a:r>
              <a:rPr lang="tr-TR" i="1" dirty="0"/>
              <a:t>Özel </a:t>
            </a:r>
            <a:r>
              <a:rPr lang="tr-TR" i="1" dirty="0" smtClean="0"/>
              <a:t>gereksinimi olan </a:t>
            </a:r>
            <a:r>
              <a:rPr lang="tr-TR" i="1" dirty="0"/>
              <a:t>bireylerin karşılaştığı zorluklar ile iş sağlığı ve güvenliği problemleri gibi </a:t>
            </a:r>
            <a:r>
              <a:rPr lang="tr-TR" i="1" dirty="0" smtClean="0"/>
              <a:t>günlük hayattaki </a:t>
            </a:r>
            <a:r>
              <a:rPr lang="tr-TR" i="1" dirty="0"/>
              <a:t>sorunlar üzerinde durulur.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B. 1. 3. Belirlediği probleme yönelik çözüm önerileri geliştirebileceğini ifade eder.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B. 1. 4. Tasarım sürecinin araştırma basamaklarını söyler.</a:t>
            </a:r>
          </a:p>
          <a:p>
            <a:r>
              <a:rPr lang="tr-TR" i="1" dirty="0"/>
              <a:t>Doğru veri kaynaklarına ulaşma yollarına dikkat edilmesi, veri toplama aşamasında çözüm </a:t>
            </a:r>
            <a:r>
              <a:rPr lang="tr-TR" i="1" dirty="0" smtClean="0"/>
              <a:t>önerisine yönelik </a:t>
            </a:r>
            <a:r>
              <a:rPr lang="tr-TR" i="1" dirty="0"/>
              <a:t>karşılaşılan benzer tasarımlar tespit edildiğinde etik kurallara uyularak belirlenen </a:t>
            </a:r>
            <a:r>
              <a:rPr lang="tr-TR" i="1" dirty="0" smtClean="0"/>
              <a:t>problemin değiştirilebileceği </a:t>
            </a:r>
            <a:r>
              <a:rPr lang="tr-TR" i="1" dirty="0"/>
              <a:t>veya mevcut tasarımın geliştirilmesi yoluna gidilebileceği vurgulanır.</a:t>
            </a:r>
            <a:endParaRPr lang="tr-TR" dirty="0"/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54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47" y="106029"/>
            <a:ext cx="5479473" cy="5079288"/>
          </a:xfrm>
          <a:prstGeom prst="rect">
            <a:avLst/>
          </a:prstGeom>
        </p:spPr>
      </p:pic>
      <p:sp>
        <p:nvSpPr>
          <p:cNvPr id="8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56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549667" y="338138"/>
            <a:ext cx="8965932" cy="621665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TT. 7. B. 1. 5. Tasarım geliştirme kriterlerini söyler.</a:t>
            </a:r>
          </a:p>
          <a:p>
            <a:r>
              <a:rPr lang="tr-TR" i="1" dirty="0"/>
              <a:t>Ergonomik, estetik, yaratıcı, özgün, yalın, işlevsel, bakım ve tamir kolaylığı gibi kullanıcı </a:t>
            </a:r>
            <a:r>
              <a:rPr lang="tr-TR" i="1" dirty="0" smtClean="0"/>
              <a:t>ihtiyaçları </a:t>
            </a:r>
            <a:r>
              <a:rPr lang="tr-TR" i="1" dirty="0"/>
              <a:t>ile dayanıklı, kolay bulunabilir, geri dönüşüme uygun, ekonomik olma gibi kriterler üzerinde </a:t>
            </a:r>
            <a:r>
              <a:rPr lang="tr-TR" i="1" dirty="0" smtClean="0"/>
              <a:t>durulur.</a:t>
            </a:r>
            <a:r>
              <a:rPr lang="tr-TR" i="1" dirty="0"/>
              <a:t> </a:t>
            </a:r>
            <a:r>
              <a:rPr lang="tr-TR" i="1" dirty="0" smtClean="0"/>
              <a:t>Tasarımı </a:t>
            </a:r>
            <a:r>
              <a:rPr lang="tr-TR" i="1" dirty="0"/>
              <a:t>oluşturma sürecinde çevresel faktörlere göre bu kriterlere dikkat edilir.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B. 1. 6. Tasarım oluşturulurken kullanıcı, malzeme, uygulama ve çevre faktörlerinin önemini açıklar.</a:t>
            </a:r>
          </a:p>
          <a:p>
            <a:r>
              <a:rPr lang="tr-TR" i="1" dirty="0"/>
              <a:t>Tasarım için uygun malzemeyi temin etme, araç-gereçleri seçme, çalışma takvimi </a:t>
            </a:r>
            <a:r>
              <a:rPr lang="tr-TR" i="1" dirty="0" smtClean="0"/>
              <a:t>oluşturma, maliyet </a:t>
            </a:r>
            <a:r>
              <a:rPr lang="tr-TR" i="1" dirty="0"/>
              <a:t>hesaplaması yapma ve değerlendirme süreçleri üzerinde durulur.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B. 1. 7. Tasarımı oluşturmak için gerekli aşamaları açıklar.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B. 1. 8. Teknoloji ve tasarım uygulamalarında uyulması gereken güvenlik önlemlerini açıklar.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B. 1. 9. Tasarım ürünlerinin üretim süreçlerini açıklar.</a:t>
            </a:r>
          </a:p>
          <a:p>
            <a:r>
              <a:rPr lang="tr-TR" i="1" dirty="0"/>
              <a:t>Tasarımın çıkış noktası, hangi ihtiyaca cevap verdiği, nasıl yapıldığı, nasıl değerlendirildiği </a:t>
            </a:r>
            <a:r>
              <a:rPr lang="tr-TR" i="1" dirty="0" smtClean="0"/>
              <a:t>ve sonuçlandırıldığı üzerinde durulur.</a:t>
            </a:r>
            <a:endParaRPr lang="tr-TR" i="1" dirty="0"/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26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3" b="26970"/>
          <a:stretch/>
        </p:blipFill>
        <p:spPr>
          <a:xfrm>
            <a:off x="477983" y="363682"/>
            <a:ext cx="5891644" cy="52681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5" b="33030"/>
          <a:stretch/>
        </p:blipFill>
        <p:spPr>
          <a:xfrm>
            <a:off x="6743700" y="363683"/>
            <a:ext cx="5081155" cy="5133108"/>
          </a:xfrm>
          <a:prstGeom prst="rect">
            <a:avLst/>
          </a:prstGeom>
        </p:spPr>
      </p:pic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19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549666" y="381000"/>
            <a:ext cx="9288380" cy="57959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TT. 7. B. 1. 10. Taslak, model, maket ve prototip kavramlarını örnekleyerek açıklar.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B. 1. 11. Kullanımı tamamlanmış ürünlerin ikincil amaçlar için kullanımını değerlendirir.</a:t>
            </a:r>
          </a:p>
          <a:p>
            <a:r>
              <a:rPr lang="tr-TR" i="1" dirty="0"/>
              <a:t>Kullanımı tamamlanmış ürünlerin geri dönüşümüne yönelik imkânların araştırılması sağlanır.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B. 1. 12. Tasarımı değerlendirme kriterlerini sınıflandırır.</a:t>
            </a:r>
          </a:p>
          <a:p>
            <a:r>
              <a:rPr lang="tr-TR" i="1" dirty="0"/>
              <a:t>Bir tasarımın estetik, özgün, işlevsel, yapılabilir ve sürdürülebilir olması açısından </a:t>
            </a:r>
            <a:r>
              <a:rPr lang="tr-TR" i="1" dirty="0" smtClean="0"/>
              <a:t>değerlendirilmesi üzerinde </a:t>
            </a:r>
            <a:r>
              <a:rPr lang="tr-TR" i="1" dirty="0"/>
              <a:t>durulur.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B. 1. 13. Tasarımı değerlendirdikten sonra elde ettiği verilerden hareketle tasarımını yeniden</a:t>
            </a:r>
          </a:p>
          <a:p>
            <a:r>
              <a:rPr lang="tr-TR" b="1" dirty="0">
                <a:solidFill>
                  <a:schemeClr val="accent2"/>
                </a:solidFill>
              </a:rPr>
              <a:t>yapılandırabileceğini değerlendirir.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B. 1. 14. Tasarımını kullanıcıya ulaştırmak üzere tanıtım ve pazarlama imkânlarını değerlendirir.</a:t>
            </a:r>
          </a:p>
          <a:p>
            <a:r>
              <a:rPr lang="tr-TR" i="1" u="sng" dirty="0"/>
              <a:t>Görsel ve sözel sunum tekniklerinin araştırılması sağlanır</a:t>
            </a:r>
            <a:r>
              <a:rPr lang="tr-TR" i="1" dirty="0"/>
              <a:t>.</a:t>
            </a:r>
            <a:endParaRPr lang="tr-TR" dirty="0"/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36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617044" y="423863"/>
            <a:ext cx="8898556" cy="575310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6"/>
                </a:solidFill>
              </a:rPr>
              <a:t>7. B. 2. Bilgisayar Destekli Tasarım</a:t>
            </a:r>
          </a:p>
          <a:p>
            <a:r>
              <a:rPr lang="tr-TR" dirty="0"/>
              <a:t>Bu ünitede öğrencilerin bilgisayar destekli tasarım bilgisini ve süreçlerini öğrenmeleri amaçlanmıştır.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B. 2. 1. Tasarımı için taslak çizimler yapar.</a:t>
            </a:r>
          </a:p>
          <a:p>
            <a:r>
              <a:rPr lang="tr-TR" i="1" dirty="0"/>
              <a:t>Gerçek hayatta karşılaşılan probleme ilişkin düşünülen çözüm önerisi kâğıt üzerinde iki </a:t>
            </a:r>
            <a:r>
              <a:rPr lang="tr-TR" i="1" dirty="0" smtClean="0"/>
              <a:t>boyutlu olarak </a:t>
            </a:r>
            <a:r>
              <a:rPr lang="tr-TR" i="1" dirty="0"/>
              <a:t>gösterilir.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B. 2. 2. Taslak çizimlerini bilgisayar yardımıyla iki boyutlu görsellere dönüştürür.</a:t>
            </a:r>
          </a:p>
          <a:p>
            <a:r>
              <a:rPr lang="tr-TR" i="1" dirty="0"/>
              <a:t>Resim ve grafik işleme yazılımları açıklanır ve en az bir tanesi kullanılarak görsel oluşturulur.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B. 2. 3. Tasarım fikrini açıklamak için çoklu ortam sunusu hazırlar.</a:t>
            </a:r>
          </a:p>
          <a:p>
            <a:r>
              <a:rPr lang="tr-TR" i="1" dirty="0"/>
              <a:t>Çoklu ortam yazılımları ile sesli ve hareketli sunular hazırlayarak sınıf ortamında sunulması üzerinde </a:t>
            </a:r>
            <a:r>
              <a:rPr lang="tr-TR" i="1" dirty="0" smtClean="0"/>
              <a:t>durulur. Bu </a:t>
            </a:r>
            <a:r>
              <a:rPr lang="tr-TR" i="1" dirty="0"/>
              <a:t>kazanım, 5 ve 6. sınıflardaki zorunlu Bilişim Teknolojileri dersi ile 7 ve 8. sınıflardaki seçmeli </a:t>
            </a:r>
            <a:r>
              <a:rPr lang="tr-TR" i="1" dirty="0" smtClean="0"/>
              <a:t>Bilişim Teknolojileri </a:t>
            </a:r>
            <a:r>
              <a:rPr lang="tr-TR" i="1" dirty="0"/>
              <a:t>dersinin “Ürün Oluşturma” ünitesi ile ilişkilendirilmelidir.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42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1607418" y="-66675"/>
            <a:ext cx="8908181" cy="760413"/>
          </a:xfrm>
        </p:spPr>
        <p:txBody>
          <a:bodyPr/>
          <a:lstStyle/>
          <a:p>
            <a:r>
              <a:rPr lang="es-ES" b="1" dirty="0">
                <a:solidFill>
                  <a:srgbClr val="C52FA8"/>
                </a:solidFill>
              </a:rPr>
              <a:t>7. C. YAPILI ÇEVRE VE ÜRÜN</a:t>
            </a:r>
            <a:endParaRPr lang="tr-TR" dirty="0">
              <a:solidFill>
                <a:srgbClr val="C52FA8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530416" y="693738"/>
            <a:ext cx="8985183" cy="5483225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>
                <a:solidFill>
                  <a:schemeClr val="accent6"/>
                </a:solidFill>
              </a:rPr>
              <a:t>7. C. 1. Mimari Tasarım</a:t>
            </a:r>
          </a:p>
          <a:p>
            <a:r>
              <a:rPr lang="tr-TR" dirty="0"/>
              <a:t>Öğrencilerin, mimari tasarım eyleminin barınma ihtiyacıyla başlayan mekân yaratma süreci </a:t>
            </a:r>
            <a:r>
              <a:rPr lang="tr-TR" dirty="0" smtClean="0"/>
              <a:t>olduğunu öğrenmesi </a:t>
            </a:r>
            <a:r>
              <a:rPr lang="tr-TR" dirty="0"/>
              <a:t>ve çevresindeki farklı işlevsel yapılar konusunda bilinçlendirilmesi amaçlanır.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C. 1. 1. İşlevsel farklılıkların mimari tasarımda yapısal farklılıklara yol açtığını söyler.</a:t>
            </a:r>
          </a:p>
          <a:p>
            <a:r>
              <a:rPr lang="tr-TR" i="1" dirty="0"/>
              <a:t>Farklı bina tasarımları için (sinema salonu, konferans salonu, mahkeme salonu, müze, tiyatro, </a:t>
            </a:r>
            <a:r>
              <a:rPr lang="tr-TR" i="1" dirty="0" smtClean="0"/>
              <a:t>spor salonu</a:t>
            </a:r>
            <a:r>
              <a:rPr lang="tr-TR" i="1" dirty="0"/>
              <a:t>, cami vb.) farklı mekân tasarımları üzerinde durulur.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C. 1. 2. Yakın çevresindeki mimari yapıları işlevsel farklılıklarına göre karşılaştırır.</a:t>
            </a:r>
          </a:p>
          <a:p>
            <a:r>
              <a:rPr lang="tr-TR" i="1" dirty="0"/>
              <a:t>Yakın çevresindeki farklı işlevdeki iki binanın karşılaştırması yapılabilir. Okul, hastane, müze, </a:t>
            </a:r>
            <a:r>
              <a:rPr lang="tr-TR" i="1" dirty="0" smtClean="0"/>
              <a:t>konut, kervansaray</a:t>
            </a:r>
            <a:r>
              <a:rPr lang="tr-TR" i="1" dirty="0"/>
              <a:t>, kümbet, saray vb. mekânlar fiziksel özellikleri (aydınlatma, renk, doku, fiziksel ölçüler</a:t>
            </a:r>
          </a:p>
          <a:p>
            <a:pPr marL="0" indent="0">
              <a:buNone/>
            </a:pPr>
            <a:r>
              <a:rPr lang="tr-TR" i="1" dirty="0"/>
              <a:t>vb.) açısından analiz edilir.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C. 1. 3. Mimari yapılarla hayat biçimi arasındaki ilişkiyi açıklar.</a:t>
            </a:r>
          </a:p>
          <a:p>
            <a:r>
              <a:rPr lang="tr-TR" i="1" dirty="0"/>
              <a:t>Kırsal ve kentsel mimari örnekler üzerinde durulur. </a:t>
            </a:r>
            <a:r>
              <a:rPr lang="tr-TR" dirty="0"/>
              <a:t>Farklı coğrafi şartlardaki hayat biçimleri ile</a:t>
            </a:r>
          </a:p>
          <a:p>
            <a:pPr marL="0" indent="0">
              <a:buNone/>
            </a:pPr>
            <a:r>
              <a:rPr lang="tr-TR" dirty="0"/>
              <a:t>kullanılan mimari tasarımlar için </a:t>
            </a:r>
            <a:r>
              <a:rPr lang="tr-TR" i="1" dirty="0"/>
              <a:t>Safranbolu evleri, Kapadokya evleri, Beypazarı evleri, Harran</a:t>
            </a:r>
          </a:p>
          <a:p>
            <a:pPr marL="0" indent="0">
              <a:buNone/>
            </a:pPr>
            <a:r>
              <a:rPr lang="tr-TR" i="1" dirty="0"/>
              <a:t>evleri, Eğin mimarisi, </a:t>
            </a:r>
            <a:r>
              <a:rPr lang="tr-TR" i="1" dirty="0" err="1" smtClean="0"/>
              <a:t>iglo</a:t>
            </a:r>
            <a:r>
              <a:rPr lang="tr-TR" i="1" dirty="0" smtClean="0"/>
              <a:t> gibi </a:t>
            </a:r>
            <a:r>
              <a:rPr lang="tr-TR" i="1" dirty="0"/>
              <a:t>yapılar üzerinde durulur</a:t>
            </a:r>
            <a:r>
              <a:rPr lang="tr-TR" i="1" dirty="0" smtClean="0"/>
              <a:t>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C. 1. 4. Yaşamak istediği konutu farklı coğrafi alan ve şartlara uygun olarak tasarlar.</a:t>
            </a:r>
          </a:p>
          <a:p>
            <a:r>
              <a:rPr lang="tr-TR" i="1" dirty="0"/>
              <a:t>Ormanlık bölge, dağlık bölge, çöl, kutup gibi farklı coğrafi/iklim koşullarına ve kişisel ihtiyaçlara</a:t>
            </a:r>
          </a:p>
          <a:p>
            <a:pPr marL="0" indent="0">
              <a:buNone/>
            </a:pPr>
            <a:r>
              <a:rPr lang="tr-TR" i="1" dirty="0"/>
              <a:t>uygun bir konut tasarlanarak sunulması sağlanır. </a:t>
            </a:r>
            <a:r>
              <a:rPr lang="tr-TR" i="1" dirty="0" smtClean="0">
                <a:solidFill>
                  <a:srgbClr val="00B050"/>
                </a:solidFill>
              </a:rPr>
              <a:t>TASARIMLAR ÇİZİM VEYA MAKET İLE GÖSTERİLEBİLİR.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5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4" b="25898"/>
          <a:stretch/>
        </p:blipFill>
        <p:spPr>
          <a:xfrm>
            <a:off x="2076226" y="161365"/>
            <a:ext cx="8767482" cy="6024282"/>
          </a:xfrm>
          <a:prstGeom prst="rect">
            <a:avLst/>
          </a:prstGeom>
        </p:spPr>
      </p:pic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21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9" b="29255"/>
          <a:stretch/>
        </p:blipFill>
        <p:spPr>
          <a:xfrm>
            <a:off x="2076226" y="689974"/>
            <a:ext cx="8380207" cy="55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5" y="224377"/>
            <a:ext cx="7835033" cy="5525259"/>
          </a:xfrm>
          <a:prstGeom prst="rect">
            <a:avLst/>
          </a:prstGeom>
        </p:spPr>
      </p:pic>
      <p:sp>
        <p:nvSpPr>
          <p:cNvPr id="9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49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3303587"/>
          </a:xfrm>
        </p:spPr>
        <p:txBody>
          <a:bodyPr>
            <a:normAutofit/>
          </a:bodyPr>
          <a:lstStyle/>
          <a:p>
            <a:r>
              <a:rPr lang="tr-TR" dirty="0" smtClean="0"/>
              <a:t>ÖĞRENME ALANLARI VE ÜNİTELER</a:t>
            </a:r>
            <a:endParaRPr lang="tr-TR" dirty="0"/>
          </a:p>
        </p:txBody>
      </p:sp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53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"/>
          <a:stretch/>
        </p:blipFill>
        <p:spPr>
          <a:xfrm>
            <a:off x="1861074" y="204394"/>
            <a:ext cx="8595360" cy="6056557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2341418" y="4807527"/>
            <a:ext cx="2105891" cy="207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78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99" y="29077"/>
            <a:ext cx="8508776" cy="6150050"/>
          </a:xfrm>
          <a:prstGeom prst="rect">
            <a:avLst/>
          </a:prstGeom>
        </p:spPr>
      </p:pic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19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434164" y="549275"/>
            <a:ext cx="9081436" cy="5627688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7. C. 2. </a:t>
            </a:r>
            <a:r>
              <a:rPr lang="de-DE" b="1" dirty="0" err="1">
                <a:solidFill>
                  <a:schemeClr val="accent6"/>
                </a:solidFill>
              </a:rPr>
              <a:t>Ürün</a:t>
            </a:r>
            <a:r>
              <a:rPr lang="de-DE" b="1" dirty="0">
                <a:solidFill>
                  <a:schemeClr val="accent6"/>
                </a:solidFill>
              </a:rPr>
              <a:t> </a:t>
            </a:r>
            <a:r>
              <a:rPr lang="de-DE" b="1" dirty="0" err="1">
                <a:solidFill>
                  <a:schemeClr val="accent6"/>
                </a:solidFill>
              </a:rPr>
              <a:t>Geliştirme</a:t>
            </a:r>
            <a:endParaRPr lang="de-DE" b="1" dirty="0">
              <a:solidFill>
                <a:schemeClr val="accent6"/>
              </a:solidFill>
            </a:endParaRPr>
          </a:p>
          <a:p>
            <a:r>
              <a:rPr lang="tr-TR" dirty="0"/>
              <a:t>Bu ünitede öğrencilerin ürün geliştirme sürecinin kullanıcı odaklı olduğunu, mekanik ve yapısal </a:t>
            </a:r>
            <a:r>
              <a:rPr lang="tr-TR" dirty="0" smtClean="0"/>
              <a:t>tasarım özelliklerini </a:t>
            </a:r>
            <a:r>
              <a:rPr lang="tr-TR" dirty="0"/>
              <a:t>içerdiğini, ürün geliştirmenin mevcut veya gelecekteki bir soruna çözüm bulma amacıyla </a:t>
            </a:r>
            <a:r>
              <a:rPr lang="tr-TR" dirty="0" smtClean="0"/>
              <a:t>yürütülen analitik </a:t>
            </a:r>
            <a:r>
              <a:rPr lang="tr-TR" dirty="0"/>
              <a:t>bir düşünme süreci olduğunu öğrenmesi amaçlanmıştır.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C. 2. 1. Tasarımın kullanıcının ihtiyacına ve beğenisine göre şekillendirildiğini ifade eder.</a:t>
            </a:r>
          </a:p>
          <a:p>
            <a:r>
              <a:rPr lang="tr-TR" b="1" dirty="0" smtClean="0">
                <a:solidFill>
                  <a:schemeClr val="accent2"/>
                </a:solidFill>
              </a:rPr>
              <a:t>TT. 7. C. 2. 2. Tasarımda ergonominin önemini örnekler üzerinden açıklar.</a:t>
            </a:r>
          </a:p>
          <a:p>
            <a:r>
              <a:rPr lang="tr-TR" b="1" dirty="0" smtClean="0">
                <a:solidFill>
                  <a:schemeClr val="accent2"/>
                </a:solidFill>
              </a:rPr>
              <a:t>TT. 7. C. 2. 3. Ergonomik bir ürün tasarlar.</a:t>
            </a:r>
          </a:p>
          <a:p>
            <a:r>
              <a:rPr lang="tr-TR" i="1" dirty="0" smtClean="0"/>
              <a:t>Ergonomi </a:t>
            </a:r>
            <a:r>
              <a:rPr lang="tr-TR" i="1" dirty="0"/>
              <a:t>kavramının kullanıcının özelliklerine göre tasarımı şekillendirdiğinden </a:t>
            </a:r>
            <a:r>
              <a:rPr lang="tr-TR" i="1" dirty="0" smtClean="0"/>
              <a:t>bahsedilir. Ergonomi</a:t>
            </a:r>
            <a:r>
              <a:rPr lang="tr-TR" i="1" dirty="0"/>
              <a:t>, </a:t>
            </a:r>
            <a:r>
              <a:rPr lang="tr-TR" i="1" dirty="0" err="1"/>
              <a:t>antropometri</a:t>
            </a:r>
            <a:r>
              <a:rPr lang="tr-TR" i="1" dirty="0"/>
              <a:t> bilim dalı ile ilişkilendirilir. </a:t>
            </a:r>
            <a:r>
              <a:rPr lang="tr-TR" i="1" u="sng" dirty="0">
                <a:solidFill>
                  <a:srgbClr val="FFFF00"/>
                </a:solidFill>
              </a:rPr>
              <a:t>Tasarımlar çizim yoluyla gösterilir</a:t>
            </a:r>
            <a:r>
              <a:rPr lang="tr-TR" i="1" u="sng" dirty="0" smtClean="0">
                <a:solidFill>
                  <a:srgbClr val="FFFF00"/>
                </a:solidFill>
              </a:rPr>
              <a:t>.</a:t>
            </a:r>
            <a:endParaRPr lang="tr-TR" u="sng" dirty="0">
              <a:solidFill>
                <a:srgbClr val="FFFF00"/>
              </a:solidFill>
            </a:endParaRPr>
          </a:p>
          <a:p>
            <a:r>
              <a:rPr lang="tr-TR" b="1" dirty="0">
                <a:solidFill>
                  <a:schemeClr val="accent2"/>
                </a:solidFill>
              </a:rPr>
              <a:t>TT. 7. C. 2. 4. Tasarladığı eşyayı ergonomi kriterlerine göre değerlendirir.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29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04" y="200722"/>
            <a:ext cx="7013863" cy="5609063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3422073" y="5347855"/>
            <a:ext cx="1288472" cy="3602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50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6"/>
          <a:stretch/>
        </p:blipFill>
        <p:spPr>
          <a:xfrm>
            <a:off x="1257301" y="-1"/>
            <a:ext cx="9923318" cy="5538356"/>
          </a:xfrm>
          <a:prstGeom prst="rect">
            <a:avLst/>
          </a:prstGeom>
        </p:spPr>
      </p:pic>
      <p:sp>
        <p:nvSpPr>
          <p:cNvPr id="6" name="Altbilgi Yer Tutucusu 3"/>
          <p:cNvSpPr txBox="1">
            <a:spLocks/>
          </p:cNvSpPr>
          <p:nvPr/>
        </p:nvSpPr>
        <p:spPr>
          <a:xfrm>
            <a:off x="3807558" y="649287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59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434164" y="452438"/>
            <a:ext cx="9081436" cy="572452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TT. 7. C. 2. 5. Bir ürünün işlevinin gerektirdiği mekanik özellikleri sınıflandırır.</a:t>
            </a:r>
          </a:p>
          <a:p>
            <a:r>
              <a:rPr lang="tr-TR" i="1" dirty="0"/>
              <a:t>Tasarımın mekanik özellikleri açıklanarak dayanıklılık, aşınma ve denge gibi unsurların </a:t>
            </a:r>
            <a:r>
              <a:rPr lang="tr-TR" i="1" dirty="0" smtClean="0"/>
              <a:t>nesne (sıra</a:t>
            </a:r>
            <a:r>
              <a:rPr lang="tr-TR" i="1" dirty="0"/>
              <a:t>, sandalye, koltuk, tabure vb.) üzerindeki etkisi analiz edilir. Depreme karşı dayanıklılık da </a:t>
            </a:r>
            <a:r>
              <a:rPr lang="tr-TR" i="1" dirty="0" smtClean="0"/>
              <a:t>göz önünde </a:t>
            </a:r>
            <a:r>
              <a:rPr lang="tr-TR" i="1" dirty="0"/>
              <a:t>bulundurulur.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C. 2. 6. Günlük hayatta kullanılan bir ürünü mekanik tasarım özelliklerini dikkate alarak yeniden</a:t>
            </a:r>
          </a:p>
          <a:p>
            <a:r>
              <a:rPr lang="tr-TR" b="1" dirty="0">
                <a:solidFill>
                  <a:schemeClr val="accent2"/>
                </a:solidFill>
              </a:rPr>
              <a:t>tasarlar.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C. 2. 7. Bir tasarım için gerekli yapısal özellikleri açıklar.</a:t>
            </a:r>
          </a:p>
          <a:p>
            <a:r>
              <a:rPr lang="tr-TR" i="1" dirty="0"/>
              <a:t>Gerilme, esneme ve basınç faktörlerinin yapıların dayanıklılığını ne şekilde etkilediği </a:t>
            </a:r>
            <a:r>
              <a:rPr lang="tr-TR" i="1" dirty="0" smtClean="0"/>
              <a:t>vurgulanır. Depreme </a:t>
            </a:r>
            <a:r>
              <a:rPr lang="tr-TR" i="1" dirty="0"/>
              <a:t>karşı dayanıklılık da göz önünde bulundurulur.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C. 2. 8. Yapısal özellikleri dikkate alarak bir tasarım yapar.</a:t>
            </a:r>
          </a:p>
          <a:p>
            <a:r>
              <a:rPr lang="tr-TR" i="1" dirty="0" smtClean="0">
                <a:solidFill>
                  <a:srgbClr val="FF0000"/>
                </a:solidFill>
              </a:rPr>
              <a:t>BASİT BİR </a:t>
            </a:r>
            <a:r>
              <a:rPr lang="tr-TR" i="1" u="sng" dirty="0" smtClean="0">
                <a:solidFill>
                  <a:srgbClr val="FF0000"/>
                </a:solidFill>
              </a:rPr>
              <a:t>NESNE </a:t>
            </a:r>
            <a:r>
              <a:rPr lang="tr-TR" i="1" dirty="0" smtClean="0">
                <a:solidFill>
                  <a:srgbClr val="FF0000"/>
                </a:solidFill>
              </a:rPr>
              <a:t>KULLANILARAK YAPISAL BİR TASARIM (KULE, KÖPRÜ VB.) OLUŞTURULUR</a:t>
            </a:r>
            <a:r>
              <a:rPr lang="tr-TR" i="1" dirty="0" smtClean="0">
                <a:solidFill>
                  <a:schemeClr val="accent1"/>
                </a:solidFill>
              </a:rPr>
              <a:t>.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53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3" b="30039"/>
          <a:stretch/>
        </p:blipFill>
        <p:spPr>
          <a:xfrm>
            <a:off x="1036712" y="634702"/>
            <a:ext cx="5048457" cy="423851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8" b="25156"/>
          <a:stretch/>
        </p:blipFill>
        <p:spPr>
          <a:xfrm>
            <a:off x="6361747" y="634702"/>
            <a:ext cx="5671282" cy="4238512"/>
          </a:xfrm>
          <a:prstGeom prst="rect">
            <a:avLst/>
          </a:prstGeom>
        </p:spPr>
      </p:pic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79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8" b="24549"/>
          <a:stretch/>
        </p:blipFill>
        <p:spPr>
          <a:xfrm>
            <a:off x="78059" y="858644"/>
            <a:ext cx="5677282" cy="493040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34823" r="-279" b="30667"/>
          <a:stretch/>
        </p:blipFill>
        <p:spPr>
          <a:xfrm>
            <a:off x="6014174" y="858644"/>
            <a:ext cx="5996851" cy="4930403"/>
          </a:xfrm>
          <a:prstGeom prst="rect">
            <a:avLst/>
          </a:prstGeom>
        </p:spPr>
      </p:pic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05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5" y="0"/>
            <a:ext cx="6222380" cy="63563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6" b="11707"/>
          <a:stretch/>
        </p:blipFill>
        <p:spPr>
          <a:xfrm>
            <a:off x="6657279" y="-1"/>
            <a:ext cx="4790958" cy="6099717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360218" y="5209309"/>
            <a:ext cx="2673927" cy="2909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48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6" b="23090"/>
          <a:stretch/>
        </p:blipFill>
        <p:spPr>
          <a:xfrm>
            <a:off x="156118" y="78059"/>
            <a:ext cx="6177776" cy="60216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4" b="5528"/>
          <a:stretch/>
        </p:blipFill>
        <p:spPr>
          <a:xfrm>
            <a:off x="6467708" y="78060"/>
            <a:ext cx="5374888" cy="6021656"/>
          </a:xfrm>
          <a:prstGeom prst="rect">
            <a:avLst/>
          </a:prstGeom>
        </p:spPr>
      </p:pic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31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798638" y="250257"/>
            <a:ext cx="10393362" cy="5825106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C52FA8"/>
                </a:solidFill>
              </a:rPr>
              <a:t> 7. A. TEKNOLOJİ VE TASARIMIN TEMELLERİ</a:t>
            </a:r>
            <a:endParaRPr lang="tr-TR" b="1" dirty="0" smtClean="0">
              <a:solidFill>
                <a:schemeClr val="accent2"/>
              </a:solidFill>
            </a:endParaRPr>
          </a:p>
          <a:p>
            <a:r>
              <a:rPr lang="tr-TR" b="1" dirty="0" smtClean="0">
                <a:solidFill>
                  <a:schemeClr val="accent6"/>
                </a:solidFill>
              </a:rPr>
              <a:t>7</a:t>
            </a:r>
            <a:r>
              <a:rPr lang="tr-TR" b="1" dirty="0">
                <a:solidFill>
                  <a:schemeClr val="accent6"/>
                </a:solidFill>
              </a:rPr>
              <a:t>. A. 1. Teknoloji ve Tasarım Öğreniyorum</a:t>
            </a:r>
          </a:p>
          <a:p>
            <a:r>
              <a:rPr lang="tr-TR" dirty="0"/>
              <a:t>Bu ünitede öğrencilerin teknoloji ve tasarım kavramlarını ve bu kavramlar arasındaki ilişkiyi </a:t>
            </a:r>
            <a:r>
              <a:rPr lang="tr-TR" dirty="0" smtClean="0"/>
              <a:t>öğrenmeleri, ayrıca </a:t>
            </a:r>
            <a:r>
              <a:rPr lang="tr-TR" dirty="0"/>
              <a:t>günlük hayatta karşılaştıkları sorunların çözümlerinde öğrendiklerini kullanmaları amaçlanmıştır.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A. 1. 1. Teknoloji kavramını söyler.</a:t>
            </a:r>
          </a:p>
          <a:p>
            <a:r>
              <a:rPr lang="tr-TR" i="1" dirty="0"/>
              <a:t>Buluş, icat, keşif, bilim, teknik, teknoloji, endüstri ve </a:t>
            </a:r>
            <a:r>
              <a:rPr lang="tr-TR" i="1" dirty="0" smtClean="0"/>
              <a:t>endüstri </a:t>
            </a:r>
            <a:r>
              <a:rPr lang="tr-TR" i="1" dirty="0"/>
              <a:t>kavramları üzerinde durulur.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A. 1. 2. Tasarım kavramını söyler.</a:t>
            </a:r>
          </a:p>
          <a:p>
            <a:r>
              <a:rPr lang="tr-TR" i="1" dirty="0"/>
              <a:t>Tasarımın endüstriyel tasarım, grafik tasarım, mimari ve çevre tasarımı alanlarından </a:t>
            </a:r>
            <a:r>
              <a:rPr lang="tr-TR" i="1" dirty="0" smtClean="0"/>
              <a:t>oluştuğu üzerinde </a:t>
            </a:r>
            <a:r>
              <a:rPr lang="tr-TR" i="1" dirty="0"/>
              <a:t>durulur.</a:t>
            </a:r>
          </a:p>
        </p:txBody>
      </p:sp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18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1405288" y="0"/>
            <a:ext cx="9110312" cy="808038"/>
          </a:xfrm>
        </p:spPr>
        <p:txBody>
          <a:bodyPr/>
          <a:lstStyle/>
          <a:p>
            <a:r>
              <a:rPr lang="tr-TR" b="1" dirty="0">
                <a:solidFill>
                  <a:srgbClr val="C52FA8"/>
                </a:solidFill>
              </a:rPr>
              <a:t>7. Ç. İHTİYAÇLAR VE YENİLİKÇİLİK</a:t>
            </a:r>
            <a:endParaRPr lang="tr-TR" dirty="0">
              <a:solidFill>
                <a:srgbClr val="C52FA8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405288" y="808038"/>
            <a:ext cx="9110312" cy="536892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6"/>
                </a:solidFill>
              </a:rPr>
              <a:t>7. Ç. 1. Enerjinin Dönüşümü ve Tasarım</a:t>
            </a:r>
          </a:p>
          <a:p>
            <a:r>
              <a:rPr lang="tr-TR" dirty="0"/>
              <a:t>Bu ünitede öğrencilerin; su, rüzgâr ve güneş gibi doğal kaynakları kullanarak temiz ve sürdürülebilir </a:t>
            </a:r>
            <a:r>
              <a:rPr lang="tr-TR" dirty="0" smtClean="0"/>
              <a:t>enerji elde </a:t>
            </a:r>
            <a:r>
              <a:rPr lang="tr-TR" dirty="0"/>
              <a:t>etme teknolojilerini öğrenmeleri ve bir ürün tasarlamaları amaçlanmaktadır.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Ç. 1. 1. Su, rüzgâr ve güneş gibi doğal kaynakları kullanarak temiz ve sürdürülebilir enerji elde etme</a:t>
            </a:r>
          </a:p>
          <a:p>
            <a:r>
              <a:rPr lang="tr-TR" b="1" dirty="0">
                <a:solidFill>
                  <a:schemeClr val="accent2"/>
                </a:solidFill>
              </a:rPr>
              <a:t>teknolojilerini açıklar.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Ç. 1. 2. Doğal kaynaklar yoluyla enerji elde edilebilen bir ürün tasarlar.</a:t>
            </a:r>
          </a:p>
          <a:p>
            <a:r>
              <a:rPr lang="tr-TR" i="1" dirty="0"/>
              <a:t>Enerji dönüşümü ile ilgili olarak imkânlar çerçevesinde su, rüzgâr veya güneş gibi </a:t>
            </a:r>
            <a:r>
              <a:rPr lang="tr-TR" i="1" dirty="0" smtClean="0"/>
              <a:t>doğal kaynaklardan </a:t>
            </a:r>
            <a:r>
              <a:rPr lang="tr-TR" i="1" dirty="0"/>
              <a:t>yararlanılarak </a:t>
            </a:r>
            <a:r>
              <a:rPr lang="tr-TR" i="1" dirty="0" smtClean="0">
                <a:solidFill>
                  <a:srgbClr val="00B050"/>
                </a:solidFill>
              </a:rPr>
              <a:t>ÜÇ BOYUTLU MODEL VEYA MAKET TASARIMI GERÇEKLEŞTİRİLİR.</a:t>
            </a:r>
          </a:p>
          <a:p>
            <a:r>
              <a:rPr lang="tr-TR" b="1" dirty="0" smtClean="0">
                <a:solidFill>
                  <a:schemeClr val="accent2"/>
                </a:solidFill>
              </a:rPr>
              <a:t>TT</a:t>
            </a:r>
            <a:r>
              <a:rPr lang="tr-TR" b="1" dirty="0">
                <a:solidFill>
                  <a:schemeClr val="accent2"/>
                </a:solidFill>
              </a:rPr>
              <a:t>. 7. Ç. 1. 3. Tasarladığı enerji dönüşümü ürününü sunar.</a:t>
            </a:r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86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2587083" y="-122663"/>
            <a:ext cx="7181385" cy="6400800"/>
          </a:xfrm>
          <a:prstGeom prst="rect">
            <a:avLst/>
          </a:prstGeom>
        </p:spPr>
      </p:pic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81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25" y="86681"/>
            <a:ext cx="7781524" cy="5946130"/>
          </a:xfrm>
          <a:prstGeom prst="rect">
            <a:avLst/>
          </a:prstGeom>
        </p:spPr>
      </p:pic>
      <p:sp>
        <p:nvSpPr>
          <p:cNvPr id="10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75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799924" y="279400"/>
            <a:ext cx="8715675" cy="58975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6"/>
                </a:solidFill>
              </a:rPr>
              <a:t>7. Ç. 2. Engelsiz Hayat Teknolojileri</a:t>
            </a:r>
          </a:p>
          <a:p>
            <a:r>
              <a:rPr lang="tr-TR" dirty="0"/>
              <a:t>Bu ünitede öğrencilerin özel </a:t>
            </a:r>
            <a:r>
              <a:rPr lang="tr-TR" dirty="0" smtClean="0"/>
              <a:t>gereksinimi olan </a:t>
            </a:r>
            <a:r>
              <a:rPr lang="tr-TR" dirty="0"/>
              <a:t>bireylere yaşama kolaylığı sağlayan teknolojiler </a:t>
            </a:r>
            <a:r>
              <a:rPr lang="tr-TR" dirty="0" smtClean="0"/>
              <a:t>hakkında bilgilendirilmesi </a:t>
            </a:r>
            <a:r>
              <a:rPr lang="tr-TR" dirty="0"/>
              <a:t>ve bu konuda öğrencilerde farkındalık oluşturulması amaçlanmaktadır. Yardımseverlik, </a:t>
            </a:r>
            <a:r>
              <a:rPr lang="tr-TR" dirty="0" smtClean="0"/>
              <a:t>duyarlılık, iyilikseverlik </a:t>
            </a:r>
            <a:r>
              <a:rPr lang="tr-TR" dirty="0"/>
              <a:t>ve sorumluluk gibi değerler üzerinde durulur.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Ç. 2. 1. Özel </a:t>
            </a:r>
            <a:r>
              <a:rPr lang="tr-TR" b="1" dirty="0" smtClean="0">
                <a:solidFill>
                  <a:schemeClr val="accent2"/>
                </a:solidFill>
              </a:rPr>
              <a:t>gereksinimi olan bireylerin </a:t>
            </a:r>
            <a:r>
              <a:rPr lang="tr-TR" b="1" dirty="0">
                <a:solidFill>
                  <a:schemeClr val="accent2"/>
                </a:solidFill>
              </a:rPr>
              <a:t>yaşama zorluklarını ifade eder.</a:t>
            </a:r>
          </a:p>
          <a:p>
            <a:r>
              <a:rPr lang="tr-TR" i="1" dirty="0"/>
              <a:t>Bu konuyla ilgili daha önceden yayımlanmış kamu spotları izlenir, görsel-yazılı basındaki haber </a:t>
            </a:r>
            <a:r>
              <a:rPr lang="tr-TR" i="1" dirty="0" smtClean="0"/>
              <a:t>ve araştırma </a:t>
            </a:r>
            <a:r>
              <a:rPr lang="tr-TR" i="1" dirty="0"/>
              <a:t>sonuçları incelenir.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Ç. 2. 2. Özel </a:t>
            </a:r>
            <a:r>
              <a:rPr lang="tr-TR" b="1" dirty="0" smtClean="0">
                <a:solidFill>
                  <a:schemeClr val="accent2"/>
                </a:solidFill>
              </a:rPr>
              <a:t>gereksinimi olan </a:t>
            </a:r>
            <a:r>
              <a:rPr lang="tr-TR" b="1" dirty="0">
                <a:solidFill>
                  <a:schemeClr val="accent2"/>
                </a:solidFill>
              </a:rPr>
              <a:t>bireylerin yaşama kolaylığı için geliştirilen ürünlerin tasarım özelliklerini</a:t>
            </a:r>
          </a:p>
          <a:p>
            <a:r>
              <a:rPr lang="tr-TR" b="1" dirty="0">
                <a:solidFill>
                  <a:schemeClr val="accent2"/>
                </a:solidFill>
              </a:rPr>
              <a:t>araştırır.</a:t>
            </a:r>
          </a:p>
          <a:p>
            <a:r>
              <a:rPr lang="tr-TR" b="1" u="sng" dirty="0">
                <a:solidFill>
                  <a:srgbClr val="FFFF00"/>
                </a:solidFill>
              </a:rPr>
              <a:t>TT. 7. Ç. 2. 3. Özel </a:t>
            </a:r>
            <a:r>
              <a:rPr lang="tr-TR" b="1" u="sng" dirty="0" smtClean="0">
                <a:solidFill>
                  <a:srgbClr val="FFFF00"/>
                </a:solidFill>
              </a:rPr>
              <a:t>gereksinimi olan bireyler </a:t>
            </a:r>
            <a:r>
              <a:rPr lang="tr-TR" b="1" u="sng" dirty="0">
                <a:solidFill>
                  <a:srgbClr val="FFFF00"/>
                </a:solidFill>
              </a:rPr>
              <a:t>için yaşama kolaylığı sağlayacak bir ürün çizerek tasarlar</a:t>
            </a:r>
            <a:r>
              <a:rPr lang="tr-TR" b="1" dirty="0">
                <a:solidFill>
                  <a:schemeClr val="accent2"/>
                </a:solidFill>
              </a:rPr>
              <a:t>.</a:t>
            </a:r>
          </a:p>
          <a:p>
            <a:r>
              <a:rPr lang="tr-TR" i="1" dirty="0"/>
              <a:t>Tasarım oluşturulurken özel </a:t>
            </a:r>
            <a:r>
              <a:rPr lang="tr-TR" i="1" dirty="0" smtClean="0"/>
              <a:t>gereksinimi olan </a:t>
            </a:r>
            <a:r>
              <a:rPr lang="tr-TR" i="1" dirty="0"/>
              <a:t>bireylere yönelik kullanılabilecek olumsuz ve rencide </a:t>
            </a:r>
            <a:r>
              <a:rPr lang="tr-TR" i="1" dirty="0" smtClean="0"/>
              <a:t>edici ifadelerden </a:t>
            </a:r>
            <a:r>
              <a:rPr lang="tr-TR" i="1" dirty="0"/>
              <a:t>kaçınılmalıdır.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44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3" b="12033"/>
          <a:stretch/>
        </p:blipFill>
        <p:spPr>
          <a:xfrm>
            <a:off x="3356517" y="200721"/>
            <a:ext cx="6077414" cy="6066263"/>
          </a:xfrm>
          <a:prstGeom prst="rect">
            <a:avLst/>
          </a:prstGeom>
        </p:spPr>
      </p:pic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97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6" b="29712"/>
          <a:stretch/>
        </p:blipFill>
        <p:spPr>
          <a:xfrm>
            <a:off x="1693333" y="0"/>
            <a:ext cx="8652881" cy="6008509"/>
          </a:xfrm>
          <a:prstGeom prst="rect">
            <a:avLst/>
          </a:prstGeom>
        </p:spPr>
      </p:pic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18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5" b="3182"/>
          <a:stretch/>
        </p:blipFill>
        <p:spPr>
          <a:xfrm>
            <a:off x="2452255" y="1"/>
            <a:ext cx="7273636" cy="6122019"/>
          </a:xfrm>
          <a:prstGeom prst="rect">
            <a:avLst/>
          </a:prstGeom>
        </p:spPr>
      </p:pic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65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1617044" y="0"/>
            <a:ext cx="8898556" cy="76993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52FA8"/>
                </a:solidFill>
              </a:rPr>
              <a:t>7. D. TASARIM VE TEKNOLOJİK ÇÖZÜM</a:t>
            </a:r>
            <a:endParaRPr lang="tr-TR" dirty="0">
              <a:solidFill>
                <a:srgbClr val="C52FA8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617044" y="769938"/>
            <a:ext cx="8898556" cy="540702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6"/>
                </a:solidFill>
              </a:rPr>
              <a:t>7. D. 1. Özgün Ürünümü Tasarlıyorum</a:t>
            </a:r>
          </a:p>
          <a:p>
            <a:r>
              <a:rPr lang="tr-TR" dirty="0"/>
              <a:t>Bu ünitede öğrencilerin kendi belirleyeceği bir konuda özgün bir ürün veya eser tasarlamaları ve bu </a:t>
            </a:r>
            <a:r>
              <a:rPr lang="tr-TR" dirty="0" smtClean="0"/>
              <a:t>eseri sergilemeleri </a:t>
            </a:r>
            <a:r>
              <a:rPr lang="tr-TR" dirty="0"/>
              <a:t>amaçlanmaktadır.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D. 1. 1. Tasarım problemini söyler.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D. 1. 2. Tasarım probleminin çözümüne yönelik araştırma basamaklarını uygular.</a:t>
            </a:r>
          </a:p>
          <a:p>
            <a:r>
              <a:rPr lang="tr-TR" i="1" dirty="0"/>
              <a:t>Doğru veri kaynaklarını kullanması, benzer örnekleri araştırarak problemin çözümüne </a:t>
            </a:r>
            <a:r>
              <a:rPr lang="tr-TR" i="1" dirty="0" smtClean="0"/>
              <a:t>yönelik mevcut </a:t>
            </a:r>
            <a:r>
              <a:rPr lang="tr-TR" i="1" dirty="0"/>
              <a:t>çözümleri tartışması ve özgün tasarım fikrini geliştirmesi vurgulanır.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D. 1. 3. Tasarım planı hazırlar.</a:t>
            </a:r>
          </a:p>
          <a:p>
            <a:r>
              <a:rPr lang="tr-TR" i="1" dirty="0"/>
              <a:t>Kullanıcı, malzeme, uygulama ve çevresel faktörlerin dikkate alınması, problemin çözümüne </a:t>
            </a:r>
            <a:r>
              <a:rPr lang="tr-TR" i="1" dirty="0" smtClean="0"/>
              <a:t>yönelik metot </a:t>
            </a:r>
            <a:r>
              <a:rPr lang="tr-TR" i="1" dirty="0"/>
              <a:t>ve tekniklerin araştırılması, çözüm önerilerinin geliştirilmesi, öneriler arasından </a:t>
            </a:r>
            <a:r>
              <a:rPr lang="tr-TR" i="1" dirty="0" smtClean="0"/>
              <a:t>öğretmen rehberliğinde </a:t>
            </a:r>
            <a:r>
              <a:rPr lang="tr-TR" i="1" dirty="0"/>
              <a:t>belirlenenlerden birinin taslak öneriye dönüştürülmesi, tasarıma uygun </a:t>
            </a:r>
            <a:r>
              <a:rPr lang="tr-TR" i="1" dirty="0" smtClean="0"/>
              <a:t>araç-gereç ve </a:t>
            </a:r>
            <a:r>
              <a:rPr lang="tr-TR" i="1" dirty="0"/>
              <a:t>malzemelere karar verilmesi üzerinde durulur</a:t>
            </a:r>
            <a:r>
              <a:rPr lang="tr-TR" i="1" dirty="0" smtClean="0"/>
              <a:t>.</a:t>
            </a:r>
            <a:endParaRPr lang="tr-TR" i="1" dirty="0"/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75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501540" y="355600"/>
            <a:ext cx="9625264" cy="58213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TT. 7. D. 1. 4. Tasarımın modelini veya prototipini oluşturur.</a:t>
            </a:r>
          </a:p>
          <a:p>
            <a:r>
              <a:rPr lang="tr-TR" i="1" dirty="0"/>
              <a:t>Örnek ürünlerin üretim süreçleri ve gerekli kaynakların incelenmesi; uygulama aşamasında </a:t>
            </a:r>
            <a:r>
              <a:rPr lang="tr-TR" i="1" dirty="0" smtClean="0"/>
              <a:t>güvenlik önlemlerinin </a:t>
            </a:r>
            <a:r>
              <a:rPr lang="tr-TR" i="1" dirty="0"/>
              <a:t>alınması; tasarımın çözümüne yönelik maket veya çizim yapılarak </a:t>
            </a:r>
            <a:r>
              <a:rPr lang="tr-TR" i="1" dirty="0" smtClean="0"/>
              <a:t>görselleştirilmesi; </a:t>
            </a:r>
            <a:r>
              <a:rPr lang="tr-TR" i="1" dirty="0" smtClean="0">
                <a:solidFill>
                  <a:srgbClr val="FF0000"/>
                </a:solidFill>
              </a:rPr>
              <a:t>UYGUN ARAÇ-GEREÇ VE MALZEMELERİN TEMİN EDİLEREK TASARIMIN MODELİ YAHUT PROTOTİPİNİN OLUŞTURULMASI ÜZERİNDE DURULUR.</a:t>
            </a:r>
          </a:p>
          <a:p>
            <a:r>
              <a:rPr lang="tr-TR" b="1" dirty="0" smtClean="0">
                <a:solidFill>
                  <a:schemeClr val="accent2"/>
                </a:solidFill>
              </a:rPr>
              <a:t>TT</a:t>
            </a:r>
            <a:r>
              <a:rPr lang="tr-TR" b="1" dirty="0">
                <a:solidFill>
                  <a:schemeClr val="accent2"/>
                </a:solidFill>
              </a:rPr>
              <a:t>. 7. D. 1. 5. Tasarımını belirlenen kriterlere göre değerlendirir.</a:t>
            </a:r>
          </a:p>
          <a:p>
            <a:r>
              <a:rPr lang="tr-TR" i="1" dirty="0"/>
              <a:t>Tasarım özgün, estetik, işlevsel, ergonomik, yapılabilir ve sürdürülebilir olması bakımından, sunu</a:t>
            </a:r>
          </a:p>
          <a:p>
            <a:r>
              <a:rPr lang="tr-TR" i="1" dirty="0"/>
              <a:t>yapılarak iş birliği içerisinde değerlendirilir. Değerlendirme sürecinde öz değerlendirme ve akran</a:t>
            </a:r>
          </a:p>
          <a:p>
            <a:r>
              <a:rPr lang="tr-TR" i="1" dirty="0"/>
              <a:t>değerlendirmesinden yararlanılır.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D. 1. 6. Tasarladığı ürünü değerlendirme sonuçlarına göre yeniden yapılandırır.</a:t>
            </a:r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27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491915" y="395288"/>
            <a:ext cx="9442383" cy="5781675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accent6"/>
                </a:solidFill>
              </a:rPr>
              <a:t>7. D. 2. Bunu Ben Yaptım</a:t>
            </a:r>
          </a:p>
          <a:p>
            <a:r>
              <a:rPr lang="tr-TR" dirty="0"/>
              <a:t>Bu ünitede öğrencilerin ders içinde yaptıkları bütün ürünleri veya seçtikleri ürünleri, öğretim yılı </a:t>
            </a:r>
            <a:r>
              <a:rPr lang="tr-TR" dirty="0" smtClean="0"/>
              <a:t>sonunda okul </a:t>
            </a:r>
            <a:r>
              <a:rPr lang="tr-TR" dirty="0"/>
              <a:t>yönetimi, ders öğretmenleri ve velilerin de katılımlarıyla “Bunu Ben Yaptım” etkinliğinde görsel, sözel </a:t>
            </a:r>
            <a:r>
              <a:rPr lang="tr-TR" dirty="0" smtClean="0"/>
              <a:t>ve çoklu </a:t>
            </a:r>
            <a:r>
              <a:rPr lang="tr-TR" dirty="0"/>
              <a:t>ortam sunularıyla birlikte sergilemeleri hedeflenmektedir. Öğrenciler sunumlarında ürünlerini sözel </a:t>
            </a:r>
            <a:r>
              <a:rPr lang="tr-TR" dirty="0" smtClean="0"/>
              <a:t>olarak anlatabilecekleri </a:t>
            </a:r>
            <a:r>
              <a:rPr lang="tr-TR" dirty="0"/>
              <a:t>gibi tanıtım kartı, afiş, el broşürü gibi materyaller hazırlayarak da sergileyebilirler.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D. 2. 1. Sergileyeceği ürün veya ürünlerini sunar.</a:t>
            </a:r>
          </a:p>
          <a:p>
            <a:r>
              <a:rPr lang="tr-TR" i="1" dirty="0"/>
              <a:t>Sergilenecek ürün veya ürünler için tanıtım materyalleri (kısa film, bilgisayar destekli sunum, </a:t>
            </a:r>
            <a:r>
              <a:rPr lang="tr-TR" i="1" dirty="0" smtClean="0"/>
              <a:t>tanıtım kartı</a:t>
            </a:r>
            <a:r>
              <a:rPr lang="tr-TR" i="1" dirty="0"/>
              <a:t>, afiş, el broşürü vb.) hazırlanır.</a:t>
            </a:r>
            <a:endParaRPr lang="tr-TR" dirty="0"/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61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251284" y="673768"/>
            <a:ext cx="9264316" cy="55031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TT. 7. A. 1. 3. Teknoloji ve tasarım arasındaki ilişkiyi ifade eder.</a:t>
            </a:r>
          </a:p>
          <a:p>
            <a:r>
              <a:rPr lang="tr-TR" i="1" dirty="0"/>
              <a:t>Bir üründen hareketle, teknoloji ve tasarım kavramlarının arasındaki ilişki ve birbirlerini </a:t>
            </a:r>
            <a:r>
              <a:rPr lang="tr-TR" i="1" dirty="0" smtClean="0"/>
              <a:t>nasıl etkiledikleri </a:t>
            </a:r>
            <a:r>
              <a:rPr lang="tr-TR" i="1" dirty="0"/>
              <a:t>üzerinde durulur.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A. 1. 4. Teknoloji ve tasarım ürünlerine günlük hayattan örnekler verir.</a:t>
            </a:r>
          </a:p>
          <a:p>
            <a:r>
              <a:rPr lang="tr-TR" i="1" dirty="0"/>
              <a:t>Teknoloji ve tasarım ikilisinin hayatın günlük akışına yaptığı pozitif katkıların yanında </a:t>
            </a:r>
            <a:r>
              <a:rPr lang="tr-TR" i="1" dirty="0" smtClean="0"/>
              <a:t>negatif etkilerinin </a:t>
            </a:r>
            <a:r>
              <a:rPr lang="tr-TR" i="1" dirty="0"/>
              <a:t>de var olduğu vurgulanır. Günlük hayatta karşılaştığı problemlerin çözümünde </a:t>
            </a:r>
            <a:r>
              <a:rPr lang="tr-TR" i="1" dirty="0" smtClean="0"/>
              <a:t>teknoloji ve </a:t>
            </a:r>
            <a:r>
              <a:rPr lang="tr-TR" i="1" dirty="0"/>
              <a:t>tasarımın önemi üzerinde durulur.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TT.7. A. 1. 5. Ülkemiz ile dünyadaki teknolojik gelişmeleri karşılaştırır.</a:t>
            </a:r>
          </a:p>
          <a:p>
            <a:r>
              <a:rPr lang="tr-TR" i="1" dirty="0"/>
              <a:t>Bir üründen hareketle, ülkemiz ve dünyadaki teknolojinin (beyaz eşya, otomobil, telefon, </a:t>
            </a:r>
            <a:r>
              <a:rPr lang="tr-TR" i="1" dirty="0" smtClean="0"/>
              <a:t>gemi yapımı</a:t>
            </a:r>
            <a:r>
              <a:rPr lang="tr-TR" i="1" dirty="0"/>
              <a:t>, tarım makineleri vb.) tarihsel gelişimi üzerinde durulabilir.</a:t>
            </a:r>
            <a:endParaRPr lang="tr-TR" dirty="0"/>
          </a:p>
        </p:txBody>
      </p:sp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33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173255" y="287338"/>
            <a:ext cx="12018745" cy="1449387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TEŞEKKÜRLER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3630534"/>
            <a:ext cx="1838325" cy="18383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13" y="3630534"/>
            <a:ext cx="28956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513555" y="412066"/>
            <a:ext cx="9168063" cy="585152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6"/>
                </a:solidFill>
              </a:rPr>
              <a:t>7. A. 2. Temel Tasarım</a:t>
            </a:r>
          </a:p>
          <a:p>
            <a:r>
              <a:rPr lang="tr-TR" dirty="0"/>
              <a:t>Bu ünitede; öğrencilerin sanat/tasarım elemanlarını ve tasarım ilkelerini kullanarak oluşturdukları </a:t>
            </a:r>
            <a:r>
              <a:rPr lang="tr-TR" dirty="0" smtClean="0"/>
              <a:t>fikirlerini taslak</a:t>
            </a:r>
            <a:r>
              <a:rPr lang="tr-TR" dirty="0"/>
              <a:t>, teknik çizim, maket vb. ile ifade edebilmesi amaçlanmıştır.</a:t>
            </a:r>
          </a:p>
          <a:p>
            <a:r>
              <a:rPr lang="fi-FI" b="1" dirty="0">
                <a:solidFill>
                  <a:schemeClr val="accent2"/>
                </a:solidFill>
              </a:rPr>
              <a:t>TT. 7. A. 2. 1. Sanat/tasarım elemanlarını ifade eder.</a:t>
            </a:r>
          </a:p>
          <a:p>
            <a:r>
              <a:rPr lang="tr-TR" i="1" dirty="0"/>
              <a:t>Çizgi, renk, doku, mekân, biçim/formun elemanlarının bir fikri ifade ederken nasıl </a:t>
            </a:r>
            <a:r>
              <a:rPr lang="tr-TR" i="1" dirty="0" smtClean="0"/>
              <a:t>kullanılabileceği örnekler </a:t>
            </a:r>
            <a:r>
              <a:rPr lang="tr-TR" i="1" dirty="0"/>
              <a:t>üzerinden gösterilir.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A. 2. 2. Sanat/tasarım elemanlarını bir ürün üzerinde gösterir</a:t>
            </a:r>
            <a:r>
              <a:rPr lang="tr-TR" b="1" dirty="0"/>
              <a:t>.</a:t>
            </a:r>
          </a:p>
          <a:p>
            <a:r>
              <a:rPr lang="tr-TR" i="1" dirty="0"/>
              <a:t>İki veya üç boyutlu bir tasarım ürünü incelenebilir. Örneğin afiş tasarımları incelenirken çevre </a:t>
            </a:r>
            <a:r>
              <a:rPr lang="tr-TR" i="1" dirty="0" smtClean="0"/>
              <a:t>bilinci ve </a:t>
            </a:r>
            <a:r>
              <a:rPr lang="tr-TR" i="1" dirty="0"/>
              <a:t>tasarruf gibi konularda duyarlılık değeri üzerinde durulabilir.</a:t>
            </a:r>
            <a:endParaRPr lang="tr-TR" dirty="0"/>
          </a:p>
        </p:txBody>
      </p:sp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35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713296" y="579438"/>
            <a:ext cx="8802303" cy="5561012"/>
          </a:xfrm>
          <a:scene3d>
            <a:camera prst="orthographicFront"/>
            <a:lightRig rig="freezing" dir="t"/>
          </a:scene3d>
          <a:sp3d prstMaterial="dkEdge"/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TT. 7. A. 2. 3. Tasarım ilkelerini bir ürün üzerinde göstererek açıklar.</a:t>
            </a:r>
          </a:p>
          <a:p>
            <a:r>
              <a:rPr lang="tr-TR" i="1" dirty="0"/>
              <a:t>Tasarım ilkelerini oluşturan denge, ritim, vurgu, hareket, birlik, çeşitlilik, oran-orantı kavramları verilir.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A. 2. 4. Çevresindeki bir tasarım ürününü yeniden yorumlar.</a:t>
            </a:r>
          </a:p>
          <a:p>
            <a:r>
              <a:rPr lang="tr-TR" i="1" dirty="0"/>
              <a:t>Ürün analizi ve fikir geliştirme sürecinden sonra bir tasarım ürünü çizim şeklinde yeniden yorumlanır.</a:t>
            </a:r>
          </a:p>
          <a:p>
            <a:r>
              <a:rPr lang="tr-TR" b="1" dirty="0">
                <a:solidFill>
                  <a:schemeClr val="accent2"/>
                </a:solidFill>
              </a:rPr>
              <a:t>TT. 7. A. 2. 5. Sanat/tasarım elemanlarını ve tasarım ilkelerini kullanarak bir tasarım oluşturur.</a:t>
            </a:r>
          </a:p>
          <a:p>
            <a:r>
              <a:rPr lang="tr-TR" i="1" dirty="0"/>
              <a:t>Sanat/tasarım elemanları ve tasarım ilkeleri kullanılarak </a:t>
            </a:r>
            <a:r>
              <a:rPr lang="tr-TR" dirty="0"/>
              <a:t>çizim, boyama, kesme, katlama, </a:t>
            </a:r>
            <a:r>
              <a:rPr lang="tr-TR" dirty="0" smtClean="0"/>
              <a:t>birleştirme, yırtma</a:t>
            </a:r>
            <a:r>
              <a:rPr lang="tr-TR" dirty="0"/>
              <a:t>, yapıştırma</a:t>
            </a:r>
            <a:r>
              <a:rPr lang="tr-TR" u="sng" dirty="0"/>
              <a:t> </a:t>
            </a:r>
            <a:r>
              <a:rPr lang="tr-TR" i="1" dirty="0"/>
              <a:t>gibi bir yöntemle tasarım yapılmasına; geri dönüşüm konusuna vurgu </a:t>
            </a:r>
            <a:r>
              <a:rPr lang="tr-TR" i="1" dirty="0" smtClean="0"/>
              <a:t>yapılarak </a:t>
            </a:r>
          </a:p>
          <a:p>
            <a:r>
              <a:rPr lang="tr-TR" b="1" i="1" dirty="0" smtClean="0">
                <a:solidFill>
                  <a:srgbClr val="FF0000"/>
                </a:solidFill>
              </a:rPr>
              <a:t>ATIK MALZEMELERDEN ÜRÜN OLUŞTURULMASINA VE DUYARLILIK DEĞERİNE YER VERİLİR.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33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4" b="31759"/>
          <a:stretch/>
        </p:blipFill>
        <p:spPr>
          <a:xfrm>
            <a:off x="742278" y="598002"/>
            <a:ext cx="4744122" cy="483461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7" b="35094"/>
          <a:stretch/>
        </p:blipFill>
        <p:spPr>
          <a:xfrm>
            <a:off x="6747007" y="598002"/>
            <a:ext cx="4803370" cy="4834610"/>
          </a:xfrm>
          <a:prstGeom prst="rect">
            <a:avLst/>
          </a:prstGeom>
        </p:spPr>
      </p:pic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3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8" b="28567"/>
          <a:stretch/>
        </p:blipFill>
        <p:spPr>
          <a:xfrm>
            <a:off x="6723529" y="1151068"/>
            <a:ext cx="4270785" cy="416321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4" b="38402"/>
          <a:stretch/>
        </p:blipFill>
        <p:spPr>
          <a:xfrm>
            <a:off x="1085625" y="1151068"/>
            <a:ext cx="5024719" cy="4023359"/>
          </a:xfrm>
          <a:prstGeom prst="rect">
            <a:avLst/>
          </a:prstGeom>
        </p:spPr>
      </p:pic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22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9" b="29415"/>
          <a:stretch/>
        </p:blipFill>
        <p:spPr>
          <a:xfrm>
            <a:off x="664143" y="496203"/>
            <a:ext cx="5033963" cy="5722938"/>
          </a:xfrm>
        </p:spPr>
      </p:pic>
      <p:pic>
        <p:nvPicPr>
          <p:cNvPr id="6" name="İçerik Yer Tutucusu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4" b="33504"/>
          <a:stretch/>
        </p:blipFill>
        <p:spPr>
          <a:xfrm>
            <a:off x="6501583" y="496073"/>
            <a:ext cx="4937759" cy="5723068"/>
          </a:xfrm>
          <a:prstGeom prst="rect">
            <a:avLst/>
          </a:prstGeom>
        </p:spPr>
      </p:pic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tr-TR" dirty="0" smtClean="0"/>
              <a:t>Ne-nasil.net &amp; yapalım.net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63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Mav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445</TotalTime>
  <Words>2443</Words>
  <Application>Microsoft Office PowerPoint</Application>
  <PresentationFormat>Geniş ekran</PresentationFormat>
  <Paragraphs>174</Paragraphs>
  <Slides>40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3" baseType="lpstr">
      <vt:lpstr>Calibri</vt:lpstr>
      <vt:lpstr>Calibri Light</vt:lpstr>
      <vt:lpstr>Geçmişe bakış</vt:lpstr>
      <vt:lpstr>                                  7. SINIFTA</vt:lpstr>
      <vt:lpstr>ÖĞRENME ALANLARI VE ÜNİTELER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7. B. TASARIM SÜRECİ VE TANITIM</vt:lpstr>
      <vt:lpstr>PowerPoint Sunusu</vt:lpstr>
      <vt:lpstr>PowerPoint Sunusu</vt:lpstr>
      <vt:lpstr>PowerPoint Sunusu</vt:lpstr>
      <vt:lpstr>PowerPoint Sunusu</vt:lpstr>
      <vt:lpstr>PowerPoint Sunusu</vt:lpstr>
      <vt:lpstr>7. C. YAPILI ÇEVRE VE ÜRÜN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7. Ç. İHTİYAÇLAR VE YENİLİKÇİLİK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7. D. TASARIM VE TEKNOLOJİK ÇÖZÜM</vt:lpstr>
      <vt:lpstr>PowerPoint Sunusu</vt:lpstr>
      <vt:lpstr>PowerPoint Sunusu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SINIFTA</dc:title>
  <dc:creator>mesude öztürk</dc:creator>
  <cp:lastModifiedBy>Cihat YALCIN</cp:lastModifiedBy>
  <cp:revision>46</cp:revision>
  <dcterms:created xsi:type="dcterms:W3CDTF">2017-09-01T13:07:06Z</dcterms:created>
  <dcterms:modified xsi:type="dcterms:W3CDTF">2018-07-12T06:18:46Z</dcterms:modified>
</cp:coreProperties>
</file>