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66" r:id="rId2"/>
    <p:sldId id="256" r:id="rId3"/>
    <p:sldId id="257" r:id="rId4"/>
    <p:sldId id="258" r:id="rId5"/>
    <p:sldId id="259" r:id="rId6"/>
    <p:sldId id="260" r:id="rId7"/>
    <p:sldId id="261" r:id="rId8"/>
    <p:sldId id="262" r:id="rId9"/>
    <p:sldId id="263" r:id="rId10"/>
    <p:sldId id="267"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36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Teknoloji; bilim ile uygulama arasında köprü görevi yapan bir disiplindir.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1" i="0" u="none" strike="noStrike" cap="none">
                <a:solidFill>
                  <a:schemeClr val="dk1"/>
                </a:solidFill>
                <a:latin typeface="Calibri"/>
                <a:ea typeface="Calibri"/>
                <a:cs typeface="Calibri"/>
                <a:sym typeface="Calibri"/>
              </a:rPr>
              <a:t>Teknoloji: </a:t>
            </a:r>
            <a:r>
              <a:rPr lang="tr-TR" sz="1200" b="0" i="0" u="none" strike="noStrike" cap="none">
                <a:solidFill>
                  <a:schemeClr val="dk1"/>
                </a:solidFill>
                <a:latin typeface="Calibri"/>
                <a:ea typeface="Calibri"/>
                <a:cs typeface="Calibri"/>
                <a:sym typeface="Calibri"/>
              </a:rPr>
              <a:t>Bilimin üretim, hizmet, ulaşım vb. alanlardaki sorunlara uygulanmasıdır.</a:t>
            </a:r>
            <a:endParaRPr/>
          </a:p>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Teknoloji, araştırmalar ve kuramsal açıklamalar ile uygulayıcılar tarafından karşılaşılan sorunlar arasında bir köprü görevi görmektedir.</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Peki teknoloji ve bilim arasında bir ilişki var mıdır?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7" name="Shape 1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Teknoloji bilimin uygulama alanıdır.</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Teknolojinin ilerlemesi üretkenliği artırır.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Toplumun geleceği bilim ve teknolojideki gelişmelerle çizilir.</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0" i="0" u="none" strike="noStrike" cap="none">
                <a:solidFill>
                  <a:schemeClr val="dk1"/>
                </a:solidFill>
                <a:latin typeface="Calibri"/>
                <a:ea typeface="Calibri"/>
                <a:cs typeface="Calibri"/>
                <a:sym typeface="Calibri"/>
              </a:rPr>
              <a:t>Peki nasıl? </a:t>
            </a:r>
            <a:r>
              <a:rPr lang="tr-TR" sz="1200" b="1" i="0" u="none" strike="noStrike" cap="none">
                <a:solidFill>
                  <a:schemeClr val="dk1"/>
                </a:solidFill>
                <a:latin typeface="Calibri"/>
                <a:ea typeface="Calibri"/>
                <a:cs typeface="Calibri"/>
                <a:sym typeface="Calibri"/>
              </a:rPr>
              <a:t>EĞİTİM</a:t>
            </a:r>
            <a:endParaRPr/>
          </a:p>
          <a:p>
            <a:pPr marL="0" marR="0" lvl="0" indent="0" algn="l" rtl="0">
              <a:spcBef>
                <a:spcPts val="0"/>
              </a:spcBef>
              <a:spcAft>
                <a:spcPts val="0"/>
              </a:spcAft>
              <a:buNone/>
            </a:pPr>
            <a:endParaRPr sz="1200" b="1"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tr-TR" sz="1200" b="1" i="0" u="none" strike="noStrike" cap="none">
                <a:solidFill>
                  <a:schemeClr val="dk1"/>
                </a:solidFill>
                <a:latin typeface="Calibri"/>
                <a:ea typeface="Calibri"/>
                <a:cs typeface="Calibri"/>
                <a:sym typeface="Calibri"/>
              </a:rPr>
              <a:t>EĞİTİM NEDİR?</a:t>
            </a:r>
            <a:endParaRPr/>
          </a:p>
          <a:p>
            <a:pPr marL="0" marR="0" lvl="0" indent="0" algn="l" rtl="0">
              <a:spcBef>
                <a:spcPts val="0"/>
              </a:spcBef>
              <a:spcAft>
                <a:spcPts val="0"/>
              </a:spcAft>
              <a:buNone/>
            </a:pPr>
            <a:r>
              <a:rPr lang="tr-TR" sz="1200" b="1" i="0" u="none" strike="noStrike" cap="none">
                <a:solidFill>
                  <a:schemeClr val="dk1"/>
                </a:solidFill>
                <a:latin typeface="Calibri"/>
                <a:ea typeface="Calibri"/>
                <a:cs typeface="Calibri"/>
                <a:sym typeface="Calibri"/>
              </a:rPr>
              <a:t>Teknoloji ve bilim arasındaki ilişkiyi kurmada, eğitim nasıl bir rol oynamaktadır?</a:t>
            </a: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360"/>
              </a:spcBef>
              <a:spcAft>
                <a:spcPts val="0"/>
              </a:spcAft>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360"/>
              </a:spcBef>
              <a:spcAft>
                <a:spcPts val="0"/>
              </a:spcAft>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360"/>
              </a:spcBef>
              <a:spcAft>
                <a:spcPts val="0"/>
              </a:spcAft>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360"/>
              </a:spcBef>
              <a:spcAft>
                <a:spcPts val="0"/>
              </a:spcAft>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3" name="Shape 17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74" name="Shape 17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tr-TR"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Times New Roman"/>
                <a:ea typeface="Times New Roman"/>
                <a:cs typeface="Times New Roman"/>
                <a:sym typeface="Times New Roman"/>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Times New Roman"/>
                <a:ea typeface="Times New Roman"/>
                <a:cs typeface="Times New Roman"/>
                <a:sym typeface="Times New Roman"/>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Times New Roman"/>
                <a:ea typeface="Times New Roman"/>
                <a:cs typeface="Times New Roman"/>
                <a:sym typeface="Times New Roman"/>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Times New Roman"/>
                <a:ea typeface="Times New Roman"/>
                <a:cs typeface="Times New Roman"/>
                <a:sym typeface="Times New Roman"/>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Times New Roman"/>
                <a:ea typeface="Times New Roman"/>
                <a:cs typeface="Times New Roman"/>
                <a:sym typeface="Times New Roman"/>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Times New Roman"/>
                <a:ea typeface="Times New Roman"/>
                <a:cs typeface="Times New Roman"/>
                <a:sym typeface="Times New Roman"/>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Times New Roman"/>
                <a:ea typeface="Times New Roman"/>
                <a:cs typeface="Times New Roman"/>
                <a:sym typeface="Times New Roman"/>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1pPr>
            <a:lvl2pPr marL="0" marR="0" lvl="1"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2pPr>
            <a:lvl3pPr marL="0" marR="0" lvl="2"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3pPr>
            <a:lvl4pPr marL="0" marR="0" lvl="3"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4pPr>
            <a:lvl5pPr marL="0" marR="0" lvl="4"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5pPr>
            <a:lvl6pPr marL="0" marR="0" lvl="5"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6pPr>
            <a:lvl7pPr marL="0" marR="0" lvl="6"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7pPr>
            <a:lvl8pPr marL="0" marR="0" lvl="7"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8pPr>
            <a:lvl9pPr marL="0" marR="0" lvl="8" indent="0" algn="r" rtl="0">
              <a:spcBef>
                <a:spcPts val="0"/>
              </a:spcBef>
              <a:spcAft>
                <a:spcPts val="0"/>
              </a:spcAft>
              <a:buNone/>
              <a:defRPr sz="1200" b="0" i="0" u="none" strike="noStrike" cap="none">
                <a:solidFill>
                  <a:srgbClr val="888888"/>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tr-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5.jpg"/><Relationship Id="rId4" Type="http://schemas.openxmlformats.org/officeDocument/2006/relationships/image" Target="../media/image14.jpg"/></Relationships>
</file>

<file path=ppt/slides/_rels/slide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8.jpg"/><Relationship Id="rId4" Type="http://schemas.openxmlformats.org/officeDocument/2006/relationships/image" Target="../media/image17.jp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2072" y="4950667"/>
            <a:ext cx="1891928" cy="1891928"/>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04270"/>
            <a:ext cx="2895600" cy="1838325"/>
          </a:xfrm>
          <a:prstGeom prst="rect">
            <a:avLst/>
          </a:prstGeom>
        </p:spPr>
      </p:pic>
      <p:sp>
        <p:nvSpPr>
          <p:cNvPr id="7" name="Yuvarlatılmış Dikdörtgen 6"/>
          <p:cNvSpPr/>
          <p:nvPr/>
        </p:nvSpPr>
        <p:spPr>
          <a:xfrm>
            <a:off x="2700741" y="1862377"/>
            <a:ext cx="3816424" cy="1489885"/>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tr-TR" dirty="0"/>
              <a:t>Teknoloji ve Tasarımı Öğreniyorum</a:t>
            </a:r>
          </a:p>
          <a:p>
            <a:pPr algn="ctr"/>
            <a:endParaRPr lang="tr-TR" dirty="0"/>
          </a:p>
        </p:txBody>
      </p:sp>
      <p:sp>
        <p:nvSpPr>
          <p:cNvPr id="8" name="Yuvarlatılmış Dikdörtgen 7"/>
          <p:cNvSpPr/>
          <p:nvPr/>
        </p:nvSpPr>
        <p:spPr>
          <a:xfrm>
            <a:off x="584157" y="570384"/>
            <a:ext cx="8280920" cy="619472"/>
          </a:xfrm>
          <a:prstGeom prst="roundRect">
            <a:avLst/>
          </a:prstGeom>
          <a:ln/>
        </p:spPr>
        <p:style>
          <a:lnRef idx="0">
            <a:schemeClr val="dk1"/>
          </a:lnRef>
          <a:fillRef idx="3">
            <a:schemeClr val="dk1"/>
          </a:fillRef>
          <a:effectRef idx="3">
            <a:schemeClr val="dk1"/>
          </a:effectRef>
          <a:fontRef idx="minor">
            <a:schemeClr val="lt1"/>
          </a:fontRef>
        </p:style>
        <p:txBody>
          <a:bodyPr rtlCol="0" anchor="ctr"/>
          <a:lstStyle/>
          <a:p>
            <a:pPr algn="ctr"/>
            <a:r>
              <a:rPr lang="tr-TR" sz="3200" b="1" dirty="0"/>
              <a:t>TEKNOLOJİ VE TASARIMIN TEMELLERİ</a:t>
            </a:r>
            <a:endParaRPr lang="tr-TR" sz="3200" dirty="0"/>
          </a:p>
        </p:txBody>
      </p:sp>
    </p:spTree>
    <p:extLst>
      <p:ext uri="{BB962C8B-B14F-4D97-AF65-F5344CB8AC3E}">
        <p14:creationId xmlns:p14="http://schemas.microsoft.com/office/powerpoint/2010/main" val="1631601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2072" y="4950667"/>
            <a:ext cx="1891928" cy="1891928"/>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019675"/>
            <a:ext cx="2895600" cy="1838325"/>
          </a:xfrm>
          <a:prstGeom prst="rect">
            <a:avLst/>
          </a:prstGeom>
        </p:spPr>
      </p:pic>
      <p:sp>
        <p:nvSpPr>
          <p:cNvPr id="7" name="Yuvarlatılmış Dikdörtgen 6"/>
          <p:cNvSpPr/>
          <p:nvPr/>
        </p:nvSpPr>
        <p:spPr>
          <a:xfrm>
            <a:off x="2978303" y="2752960"/>
            <a:ext cx="3816424" cy="792088"/>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tr-TR" dirty="0"/>
              <a:t>Teknoloji ve Tasarımı </a:t>
            </a:r>
            <a:r>
              <a:rPr lang="tr-TR" dirty="0" smtClean="0"/>
              <a:t>Öğreniyorum</a:t>
            </a:r>
            <a:endParaRPr lang="tr-TR" dirty="0"/>
          </a:p>
        </p:txBody>
      </p:sp>
      <p:sp>
        <p:nvSpPr>
          <p:cNvPr id="8" name="Yuvarlatılmış Dikdörtgen 7"/>
          <p:cNvSpPr/>
          <p:nvPr/>
        </p:nvSpPr>
        <p:spPr>
          <a:xfrm>
            <a:off x="600409" y="727869"/>
            <a:ext cx="8280920" cy="619472"/>
          </a:xfrm>
          <a:prstGeom prst="roundRect">
            <a:avLst/>
          </a:prstGeom>
          <a:ln/>
        </p:spPr>
        <p:style>
          <a:lnRef idx="0">
            <a:schemeClr val="dk1"/>
          </a:lnRef>
          <a:fillRef idx="3">
            <a:schemeClr val="dk1"/>
          </a:fillRef>
          <a:effectRef idx="3">
            <a:schemeClr val="dk1"/>
          </a:effectRef>
          <a:fontRef idx="minor">
            <a:schemeClr val="lt1"/>
          </a:fontRef>
        </p:style>
        <p:txBody>
          <a:bodyPr rtlCol="0" anchor="ctr"/>
          <a:lstStyle/>
          <a:p>
            <a:pPr algn="ctr"/>
            <a:r>
              <a:rPr lang="tr-TR" sz="3200" b="1" dirty="0"/>
              <a:t>TEKNOLOJİ VE TASARIMIN TEMELLERİ</a:t>
            </a:r>
            <a:endParaRPr lang="tr-TR" sz="3200" dirty="0"/>
          </a:p>
        </p:txBody>
      </p:sp>
      <p:sp>
        <p:nvSpPr>
          <p:cNvPr id="2" name="Yuvarlatılmış Dikdörtgen 1"/>
          <p:cNvSpPr/>
          <p:nvPr/>
        </p:nvSpPr>
        <p:spPr>
          <a:xfrm>
            <a:off x="3854770" y="4920642"/>
            <a:ext cx="2376264" cy="57606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TEŞEKKÜR EDERİZ</a:t>
            </a:r>
          </a:p>
        </p:txBody>
      </p:sp>
    </p:spTree>
    <p:extLst>
      <p:ext uri="{BB962C8B-B14F-4D97-AF65-F5344CB8AC3E}">
        <p14:creationId xmlns:p14="http://schemas.microsoft.com/office/powerpoint/2010/main" val="221751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4400" b="0" i="0" u="none" strike="noStrike" cap="none">
                <a:solidFill>
                  <a:schemeClr val="dk1"/>
                </a:solidFill>
                <a:latin typeface="Arial"/>
                <a:ea typeface="Arial"/>
                <a:cs typeface="Arial"/>
                <a:sym typeface="Arial"/>
              </a:rPr>
              <a:t>Sizce Teknoloji Nedir?</a:t>
            </a:r>
            <a:endParaRPr/>
          </a:p>
        </p:txBody>
      </p:sp>
      <p:sp>
        <p:nvSpPr>
          <p:cNvPr id="89" name="Shape 8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b="0" i="0" u="none" strike="noStrike" cap="none">
                <a:solidFill>
                  <a:srgbClr val="888888"/>
                </a:solidFill>
                <a:latin typeface="Times New Roman"/>
                <a:ea typeface="Times New Roman"/>
                <a:cs typeface="Times New Roman"/>
                <a:sym typeface="Times New Roman"/>
              </a:rPr>
              <a:t>2</a:t>
            </a:fld>
            <a:endParaRPr sz="1200" b="0" i="0" u="none" strike="noStrike" cap="none">
              <a:solidFill>
                <a:srgbClr val="888888"/>
              </a:solidFill>
              <a:latin typeface="Times New Roman"/>
              <a:ea typeface="Times New Roman"/>
              <a:cs typeface="Times New Roman"/>
              <a:sym typeface="Times New Roman"/>
            </a:endParaRPr>
          </a:p>
        </p:txBody>
      </p:sp>
      <p:pic>
        <p:nvPicPr>
          <p:cNvPr id="90" name="Shape 90" descr="C:\Users\Yahya\Desktop\teknoloji-nedir-.jpg"/>
          <p:cNvPicPr preferRelativeResize="0">
            <a:picLocks noGrp="1"/>
          </p:cNvPicPr>
          <p:nvPr>
            <p:ph type="body" idx="1"/>
          </p:nvPr>
        </p:nvPicPr>
        <p:blipFill rotWithShape="1">
          <a:blip r:embed="rId3">
            <a:alphaModFix/>
          </a:blip>
          <a:srcRect/>
          <a:stretch/>
        </p:blipFill>
        <p:spPr>
          <a:xfrm>
            <a:off x="1392238" y="1600200"/>
            <a:ext cx="6359525" cy="45259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descr="C:\Users\ergdesigner\Desktop\imaj\indir (2).jpg"/>
          <p:cNvPicPr preferRelativeResize="0"/>
          <p:nvPr/>
        </p:nvPicPr>
        <p:blipFill rotWithShape="1">
          <a:blip r:embed="rId3">
            <a:alphaModFix/>
          </a:blip>
          <a:srcRect/>
          <a:stretch/>
        </p:blipFill>
        <p:spPr>
          <a:xfrm>
            <a:off x="0" y="0"/>
            <a:ext cx="4000500" cy="2143125"/>
          </a:xfrm>
          <a:prstGeom prst="rect">
            <a:avLst/>
          </a:prstGeom>
          <a:noFill/>
          <a:ln>
            <a:noFill/>
          </a:ln>
        </p:spPr>
      </p:pic>
      <p:sp>
        <p:nvSpPr>
          <p:cNvPr id="97" name="Shape 97"/>
          <p:cNvSpPr txBox="1">
            <a:spLocks noGrp="1"/>
          </p:cNvSpPr>
          <p:nvPr>
            <p:ph type="title"/>
          </p:nvPr>
        </p:nvSpPr>
        <p:spPr>
          <a:xfrm>
            <a:off x="1258888" y="-26988"/>
            <a:ext cx="7158037" cy="1052513"/>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tr-TR" sz="4400" b="0" i="0" u="none" strike="noStrike" cap="none">
                <a:solidFill>
                  <a:schemeClr val="dk1"/>
                </a:solidFill>
                <a:latin typeface="Arial"/>
                <a:ea typeface="Arial"/>
                <a:cs typeface="Arial"/>
                <a:sym typeface="Arial"/>
              </a:rPr>
              <a:t>Teknoloji Nedir?</a:t>
            </a:r>
            <a:endParaRPr/>
          </a:p>
        </p:txBody>
      </p:sp>
      <p:sp>
        <p:nvSpPr>
          <p:cNvPr id="98" name="Shape 98"/>
          <p:cNvSpPr/>
          <p:nvPr/>
        </p:nvSpPr>
        <p:spPr>
          <a:xfrm>
            <a:off x="0" y="1125538"/>
            <a:ext cx="2133600" cy="101600"/>
          </a:xfrm>
          <a:prstGeom prst="rect">
            <a:avLst/>
          </a:prstGeom>
          <a:solidFill>
            <a:srgbClr val="0033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99" name="Shape 99"/>
          <p:cNvSpPr/>
          <p:nvPr/>
        </p:nvSpPr>
        <p:spPr>
          <a:xfrm>
            <a:off x="1447800" y="1125538"/>
            <a:ext cx="7239000" cy="101600"/>
          </a:xfrm>
          <a:prstGeom prst="rect">
            <a:avLst/>
          </a:prstGeom>
          <a:solidFill>
            <a:srgbClr val="0033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00" name="Shape 100"/>
          <p:cNvSpPr/>
          <p:nvPr/>
        </p:nvSpPr>
        <p:spPr>
          <a:xfrm>
            <a:off x="684213" y="201613"/>
            <a:ext cx="152400" cy="1066800"/>
          </a:xfrm>
          <a:custGeom>
            <a:avLst/>
            <a:gdLst/>
            <a:ahLst/>
            <a:cxnLst/>
            <a:rect l="0" t="0" r="0" b="0"/>
            <a:pathLst>
              <a:path w="1000" h="1000" extrusionOk="0">
                <a:moveTo>
                  <a:pt x="1000" y="1000"/>
                </a:moveTo>
                <a:lnTo>
                  <a:pt x="0" y="1000"/>
                </a:lnTo>
                <a:lnTo>
                  <a:pt x="0" y="0"/>
                </a:lnTo>
                <a:lnTo>
                  <a:pt x="1000" y="0"/>
                </a:lnTo>
              </a:path>
            </a:pathLst>
          </a:custGeom>
          <a:noFill/>
          <a:ln w="76200" cap="flat" cmpd="sng">
            <a:solidFill>
              <a:srgbClr val="CC33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1" name="Shape 101"/>
          <p:cNvSpPr/>
          <p:nvPr/>
        </p:nvSpPr>
        <p:spPr>
          <a:xfrm>
            <a:off x="8380413" y="195263"/>
            <a:ext cx="152400" cy="1073150"/>
          </a:xfrm>
          <a:custGeom>
            <a:avLst/>
            <a:gdLst/>
            <a:ahLst/>
            <a:cxnLst/>
            <a:rect l="0" t="0" r="0" b="0"/>
            <a:pathLst>
              <a:path w="1000" h="1000" extrusionOk="0">
                <a:moveTo>
                  <a:pt x="0" y="0"/>
                </a:moveTo>
                <a:lnTo>
                  <a:pt x="1000" y="0"/>
                </a:lnTo>
                <a:lnTo>
                  <a:pt x="1000" y="1000"/>
                </a:lnTo>
                <a:lnTo>
                  <a:pt x="0" y="1000"/>
                </a:lnTo>
              </a:path>
            </a:pathLst>
          </a:custGeom>
          <a:noFill/>
          <a:ln w="76200" cap="flat" cmpd="sng">
            <a:solidFill>
              <a:srgbClr val="CC33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2" name="Shape 10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3</a:t>
            </a:fld>
            <a:endParaRPr sz="1200">
              <a:solidFill>
                <a:srgbClr val="888888"/>
              </a:solidFill>
              <a:latin typeface="Times New Roman"/>
              <a:ea typeface="Times New Roman"/>
              <a:cs typeface="Times New Roman"/>
              <a:sym typeface="Times New Roman"/>
            </a:endParaRPr>
          </a:p>
        </p:txBody>
      </p:sp>
      <p:sp>
        <p:nvSpPr>
          <p:cNvPr id="103" name="Shape 103"/>
          <p:cNvSpPr/>
          <p:nvPr/>
        </p:nvSpPr>
        <p:spPr>
          <a:xfrm>
            <a:off x="142875" y="1857375"/>
            <a:ext cx="8501063"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3200">
                <a:solidFill>
                  <a:schemeClr val="dk1"/>
                </a:solidFill>
                <a:latin typeface="Times New Roman"/>
                <a:ea typeface="Times New Roman"/>
                <a:cs typeface="Times New Roman"/>
                <a:sym typeface="Times New Roman"/>
              </a:rPr>
              <a:t>Teknoloji, insan hayatının kalitesini artırmak amacıyla yaratıcılık ve zekanın; bilim, sanat, mühendislik, ekonomi ve sosyal çalışmayla oluşturulan bir birleşimidir. Herhangi bir şeyi daha iyi, daha hızlı,daha kolay, daha ekonomik ve daha verimli yapma girişimidir.</a:t>
            </a: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endParaRPr sz="18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descr="C:\Users\ergdesigner\Desktop\üretkenlik-4.jpg"/>
          <p:cNvPicPr preferRelativeResize="0"/>
          <p:nvPr/>
        </p:nvPicPr>
        <p:blipFill rotWithShape="1">
          <a:blip r:embed="rId3">
            <a:alphaModFix/>
          </a:blip>
          <a:srcRect/>
          <a:stretch/>
        </p:blipFill>
        <p:spPr>
          <a:xfrm>
            <a:off x="2928938" y="5286375"/>
            <a:ext cx="3357562" cy="1571625"/>
          </a:xfrm>
          <a:prstGeom prst="rect">
            <a:avLst/>
          </a:prstGeom>
          <a:noFill/>
          <a:ln>
            <a:noFill/>
          </a:ln>
        </p:spPr>
      </p:pic>
      <p:pic>
        <p:nvPicPr>
          <p:cNvPr id="110" name="Shape 110" descr="C:\Users\ergdesigner\Desktop\images (5).jpg"/>
          <p:cNvPicPr preferRelativeResize="0"/>
          <p:nvPr/>
        </p:nvPicPr>
        <p:blipFill rotWithShape="1">
          <a:blip r:embed="rId4">
            <a:alphaModFix/>
          </a:blip>
          <a:srcRect/>
          <a:stretch/>
        </p:blipFill>
        <p:spPr>
          <a:xfrm>
            <a:off x="5572125" y="1214438"/>
            <a:ext cx="3571875" cy="2428875"/>
          </a:xfrm>
          <a:prstGeom prst="rect">
            <a:avLst/>
          </a:prstGeom>
          <a:noFill/>
          <a:ln>
            <a:noFill/>
          </a:ln>
        </p:spPr>
      </p:pic>
      <p:pic>
        <p:nvPicPr>
          <p:cNvPr id="111" name="Shape 111" descr="C:\Users\ergdesigner\Desktop\images (4).jpg"/>
          <p:cNvPicPr preferRelativeResize="0"/>
          <p:nvPr/>
        </p:nvPicPr>
        <p:blipFill rotWithShape="1">
          <a:blip r:embed="rId5">
            <a:alphaModFix/>
          </a:blip>
          <a:srcRect/>
          <a:stretch/>
        </p:blipFill>
        <p:spPr>
          <a:xfrm>
            <a:off x="0" y="1214438"/>
            <a:ext cx="3214688" cy="2357437"/>
          </a:xfrm>
          <a:prstGeom prst="rect">
            <a:avLst/>
          </a:prstGeom>
          <a:noFill/>
          <a:ln>
            <a:noFill/>
          </a:ln>
        </p:spPr>
      </p:pic>
      <p:sp>
        <p:nvSpPr>
          <p:cNvPr id="112" name="Shape 112"/>
          <p:cNvSpPr txBox="1">
            <a:spLocks noGrp="1"/>
          </p:cNvSpPr>
          <p:nvPr>
            <p:ph type="title"/>
          </p:nvPr>
        </p:nvSpPr>
        <p:spPr>
          <a:xfrm>
            <a:off x="827088" y="44450"/>
            <a:ext cx="7158037" cy="105251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tr-TR" sz="4400" b="1" i="0" u="none" strike="noStrike" cap="none">
                <a:solidFill>
                  <a:schemeClr val="dk1"/>
                </a:solidFill>
                <a:latin typeface="Arial"/>
                <a:ea typeface="Arial"/>
                <a:cs typeface="Arial"/>
                <a:sym typeface="Arial"/>
              </a:rPr>
              <a:t>Teknoloji ve Bilim</a:t>
            </a:r>
            <a:endParaRPr/>
          </a:p>
        </p:txBody>
      </p:sp>
      <p:sp>
        <p:nvSpPr>
          <p:cNvPr id="113" name="Shape 113"/>
          <p:cNvSpPr/>
          <p:nvPr/>
        </p:nvSpPr>
        <p:spPr>
          <a:xfrm>
            <a:off x="2555875" y="2133600"/>
            <a:ext cx="3887788" cy="1439863"/>
          </a:xfrm>
          <a:prstGeom prst="ellipse">
            <a:avLst/>
          </a:prstGeom>
          <a:solidFill>
            <a:srgbClr val="003366"/>
          </a:soli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800">
                <a:solidFill>
                  <a:schemeClr val="lt1"/>
                </a:solidFill>
                <a:latin typeface="Times New Roman"/>
                <a:ea typeface="Times New Roman"/>
                <a:cs typeface="Times New Roman"/>
                <a:sym typeface="Times New Roman"/>
              </a:rPr>
              <a:t>Toplumların Geleceği</a:t>
            </a:r>
            <a:endParaRPr/>
          </a:p>
        </p:txBody>
      </p:sp>
      <p:sp>
        <p:nvSpPr>
          <p:cNvPr id="114" name="Shape 114"/>
          <p:cNvSpPr/>
          <p:nvPr/>
        </p:nvSpPr>
        <p:spPr>
          <a:xfrm>
            <a:off x="857224" y="4364038"/>
            <a:ext cx="1728788" cy="936625"/>
          </a:xfrm>
          <a:prstGeom prst="rect">
            <a:avLst/>
          </a:prstGeom>
          <a:solidFill>
            <a:srgbClr val="FF3300"/>
          </a:soli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800">
                <a:solidFill>
                  <a:srgbClr val="FFFF99"/>
                </a:solidFill>
                <a:latin typeface="Times New Roman"/>
                <a:ea typeface="Times New Roman"/>
                <a:cs typeface="Times New Roman"/>
                <a:sym typeface="Times New Roman"/>
              </a:rPr>
              <a:t>Teknoloji</a:t>
            </a:r>
            <a:endParaRPr/>
          </a:p>
        </p:txBody>
      </p:sp>
      <p:sp>
        <p:nvSpPr>
          <p:cNvPr id="115" name="Shape 115"/>
          <p:cNvSpPr/>
          <p:nvPr/>
        </p:nvSpPr>
        <p:spPr>
          <a:xfrm>
            <a:off x="3643306" y="4365625"/>
            <a:ext cx="1857388" cy="936625"/>
          </a:xfrm>
          <a:prstGeom prst="rect">
            <a:avLst/>
          </a:prstGeom>
          <a:solidFill>
            <a:srgbClr val="FF3300"/>
          </a:soli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800">
                <a:solidFill>
                  <a:srgbClr val="FFFF99"/>
                </a:solidFill>
                <a:latin typeface="Times New Roman"/>
                <a:ea typeface="Times New Roman"/>
                <a:cs typeface="Times New Roman"/>
                <a:sym typeface="Times New Roman"/>
              </a:rPr>
              <a:t>Üretkenlik</a:t>
            </a:r>
            <a:endParaRPr/>
          </a:p>
        </p:txBody>
      </p:sp>
      <p:sp>
        <p:nvSpPr>
          <p:cNvPr id="116" name="Shape 116"/>
          <p:cNvSpPr/>
          <p:nvPr/>
        </p:nvSpPr>
        <p:spPr>
          <a:xfrm>
            <a:off x="6629426" y="4364038"/>
            <a:ext cx="1728788" cy="936625"/>
          </a:xfrm>
          <a:prstGeom prst="rect">
            <a:avLst/>
          </a:prstGeom>
          <a:solidFill>
            <a:srgbClr val="FF3300"/>
          </a:solidFill>
          <a:ln>
            <a:noFill/>
          </a:ln>
          <a:effectLst>
            <a:outerShdw blurRad="44450" dist="27940" dir="5400000" algn="ctr">
              <a:srgbClr val="000000">
                <a:alpha val="31764"/>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800">
                <a:solidFill>
                  <a:srgbClr val="FFFF99"/>
                </a:solidFill>
                <a:latin typeface="Times New Roman"/>
                <a:ea typeface="Times New Roman"/>
                <a:cs typeface="Times New Roman"/>
                <a:sym typeface="Times New Roman"/>
              </a:rPr>
              <a:t>Bilim</a:t>
            </a:r>
            <a:endParaRPr/>
          </a:p>
        </p:txBody>
      </p:sp>
      <p:cxnSp>
        <p:nvCxnSpPr>
          <p:cNvPr id="117" name="Shape 117"/>
          <p:cNvCxnSpPr/>
          <p:nvPr/>
        </p:nvCxnSpPr>
        <p:spPr>
          <a:xfrm flipH="1">
            <a:off x="1476375" y="3429000"/>
            <a:ext cx="1727200" cy="863600"/>
          </a:xfrm>
          <a:prstGeom prst="straightConnector1">
            <a:avLst/>
          </a:prstGeom>
          <a:noFill/>
          <a:ln w="57150" cap="flat" cmpd="sng">
            <a:solidFill>
              <a:srgbClr val="002060"/>
            </a:solidFill>
            <a:prstDash val="solid"/>
            <a:round/>
            <a:headEnd type="triangle" w="med" len="med"/>
            <a:tailEnd type="triangle" w="med" len="med"/>
          </a:ln>
          <a:effectLst>
            <a:outerShdw blurRad="44450" dist="27940" dir="5400000" algn="ctr">
              <a:srgbClr val="000000">
                <a:alpha val="31764"/>
              </a:srgbClr>
            </a:outerShdw>
          </a:effectLst>
        </p:spPr>
      </p:cxnSp>
      <p:cxnSp>
        <p:nvCxnSpPr>
          <p:cNvPr id="118" name="Shape 118"/>
          <p:cNvCxnSpPr/>
          <p:nvPr/>
        </p:nvCxnSpPr>
        <p:spPr>
          <a:xfrm>
            <a:off x="3949700" y="3500438"/>
            <a:ext cx="0" cy="792162"/>
          </a:xfrm>
          <a:prstGeom prst="straightConnector1">
            <a:avLst/>
          </a:prstGeom>
          <a:noFill/>
          <a:ln w="57150" cap="flat" cmpd="sng">
            <a:solidFill>
              <a:srgbClr val="002060"/>
            </a:solidFill>
            <a:prstDash val="solid"/>
            <a:round/>
            <a:headEnd type="triangle" w="med" len="med"/>
            <a:tailEnd type="triangle" w="med" len="med"/>
          </a:ln>
          <a:effectLst>
            <a:outerShdw blurRad="44450" dist="27940" dir="5400000" algn="ctr">
              <a:srgbClr val="000000">
                <a:alpha val="31764"/>
              </a:srgbClr>
            </a:outerShdw>
          </a:effectLst>
        </p:spPr>
      </p:cxnSp>
      <p:cxnSp>
        <p:nvCxnSpPr>
          <p:cNvPr id="119" name="Shape 119"/>
          <p:cNvCxnSpPr/>
          <p:nvPr/>
        </p:nvCxnSpPr>
        <p:spPr>
          <a:xfrm>
            <a:off x="5786446" y="3428999"/>
            <a:ext cx="1593843" cy="863601"/>
          </a:xfrm>
          <a:prstGeom prst="straightConnector1">
            <a:avLst/>
          </a:prstGeom>
          <a:noFill/>
          <a:ln w="57150" cap="flat" cmpd="sng">
            <a:solidFill>
              <a:srgbClr val="002060"/>
            </a:solidFill>
            <a:prstDash val="solid"/>
            <a:round/>
            <a:headEnd type="triangle" w="med" len="med"/>
            <a:tailEnd type="triangle" w="med" len="med"/>
          </a:ln>
          <a:effectLst>
            <a:outerShdw blurRad="44450" dist="27940" dir="5400000" algn="ctr">
              <a:srgbClr val="000000">
                <a:alpha val="31764"/>
              </a:srgbClr>
            </a:outerShdw>
          </a:effectLst>
        </p:spPr>
      </p:cxnSp>
      <p:cxnSp>
        <p:nvCxnSpPr>
          <p:cNvPr id="120" name="Shape 120"/>
          <p:cNvCxnSpPr/>
          <p:nvPr/>
        </p:nvCxnSpPr>
        <p:spPr>
          <a:xfrm>
            <a:off x="3020766" y="3243263"/>
            <a:ext cx="1008062" cy="0"/>
          </a:xfrm>
          <a:prstGeom prst="straightConnector1">
            <a:avLst/>
          </a:prstGeom>
          <a:noFill/>
          <a:ln w="57150" cap="flat" cmpd="sng">
            <a:solidFill>
              <a:srgbClr val="002060"/>
            </a:solidFill>
            <a:prstDash val="solid"/>
            <a:round/>
            <a:headEnd type="triangle" w="med" len="med"/>
            <a:tailEnd type="triangle" w="med" len="med"/>
          </a:ln>
          <a:effectLst>
            <a:outerShdw blurRad="44450" dist="27940" dir="5400000" algn="ctr">
              <a:srgbClr val="000000">
                <a:alpha val="31764"/>
              </a:srgbClr>
            </a:outerShdw>
          </a:effectLst>
        </p:spPr>
      </p:cxnSp>
      <p:cxnSp>
        <p:nvCxnSpPr>
          <p:cNvPr id="121" name="Shape 121"/>
          <p:cNvCxnSpPr/>
          <p:nvPr/>
        </p:nvCxnSpPr>
        <p:spPr>
          <a:xfrm>
            <a:off x="4960944" y="3224213"/>
            <a:ext cx="1079500" cy="0"/>
          </a:xfrm>
          <a:prstGeom prst="straightConnector1">
            <a:avLst/>
          </a:prstGeom>
          <a:noFill/>
          <a:ln w="57150" cap="flat" cmpd="sng">
            <a:solidFill>
              <a:srgbClr val="002060"/>
            </a:solidFill>
            <a:prstDash val="solid"/>
            <a:round/>
            <a:headEnd type="triangle" w="med" len="med"/>
            <a:tailEnd type="triangle" w="med" len="med"/>
          </a:ln>
          <a:effectLst>
            <a:outerShdw blurRad="44450" dist="27940" dir="5400000" algn="ctr">
              <a:srgbClr val="000000">
                <a:alpha val="31764"/>
              </a:srgbClr>
            </a:outerShdw>
          </a:effectLst>
        </p:spPr>
      </p:cxnSp>
      <p:grpSp>
        <p:nvGrpSpPr>
          <p:cNvPr id="122" name="Shape 122"/>
          <p:cNvGrpSpPr/>
          <p:nvPr/>
        </p:nvGrpSpPr>
        <p:grpSpPr>
          <a:xfrm>
            <a:off x="0" y="195263"/>
            <a:ext cx="8686800" cy="1073150"/>
            <a:chOff x="0" y="195263"/>
            <a:chExt cx="8686800" cy="1073150"/>
          </a:xfrm>
        </p:grpSpPr>
        <p:sp>
          <p:nvSpPr>
            <p:cNvPr id="123" name="Shape 123"/>
            <p:cNvSpPr/>
            <p:nvPr/>
          </p:nvSpPr>
          <p:spPr>
            <a:xfrm>
              <a:off x="0" y="1125538"/>
              <a:ext cx="2133600" cy="101600"/>
            </a:xfrm>
            <a:prstGeom prst="rect">
              <a:avLst/>
            </a:prstGeom>
            <a:solidFill>
              <a:srgbClr val="0033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124" name="Shape 124"/>
            <p:cNvSpPr/>
            <p:nvPr/>
          </p:nvSpPr>
          <p:spPr>
            <a:xfrm>
              <a:off x="1447800" y="1125538"/>
              <a:ext cx="7239000" cy="101600"/>
            </a:xfrm>
            <a:prstGeom prst="rect">
              <a:avLst/>
            </a:prstGeom>
            <a:solidFill>
              <a:srgbClr val="0033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125" name="Shape 125"/>
            <p:cNvSpPr/>
            <p:nvPr/>
          </p:nvSpPr>
          <p:spPr>
            <a:xfrm>
              <a:off x="684213" y="201613"/>
              <a:ext cx="152400" cy="1066800"/>
            </a:xfrm>
            <a:custGeom>
              <a:avLst/>
              <a:gdLst/>
              <a:ahLst/>
              <a:cxnLst/>
              <a:rect l="0" t="0" r="0" b="0"/>
              <a:pathLst>
                <a:path w="1000" h="1000" extrusionOk="0">
                  <a:moveTo>
                    <a:pt x="1000" y="1000"/>
                  </a:moveTo>
                  <a:lnTo>
                    <a:pt x="0" y="1000"/>
                  </a:lnTo>
                  <a:lnTo>
                    <a:pt x="0" y="0"/>
                  </a:lnTo>
                  <a:lnTo>
                    <a:pt x="1000" y="0"/>
                  </a:lnTo>
                </a:path>
              </a:pathLst>
            </a:custGeom>
            <a:noFill/>
            <a:ln w="76200" cap="flat" cmpd="sng">
              <a:solidFill>
                <a:srgbClr val="CC33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6" name="Shape 126"/>
            <p:cNvSpPr/>
            <p:nvPr/>
          </p:nvSpPr>
          <p:spPr>
            <a:xfrm>
              <a:off x="8380413" y="195263"/>
              <a:ext cx="152400" cy="1073150"/>
            </a:xfrm>
            <a:custGeom>
              <a:avLst/>
              <a:gdLst/>
              <a:ahLst/>
              <a:cxnLst/>
              <a:rect l="0" t="0" r="0" b="0"/>
              <a:pathLst>
                <a:path w="1000" h="1000" extrusionOk="0">
                  <a:moveTo>
                    <a:pt x="0" y="0"/>
                  </a:moveTo>
                  <a:lnTo>
                    <a:pt x="1000" y="0"/>
                  </a:lnTo>
                  <a:lnTo>
                    <a:pt x="1000" y="1000"/>
                  </a:lnTo>
                  <a:lnTo>
                    <a:pt x="0" y="1000"/>
                  </a:lnTo>
                </a:path>
              </a:pathLst>
            </a:custGeom>
            <a:noFill/>
            <a:ln w="76200" cap="flat" cmpd="sng">
              <a:solidFill>
                <a:srgbClr val="CC3300"/>
              </a:solidFill>
              <a:prstDash val="solid"/>
              <a:miter lim="800000"/>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127" name="Shape 1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4</a:t>
            </a:fld>
            <a:endParaRPr sz="1200">
              <a:solidFill>
                <a:srgbClr val="888888"/>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par>
                          <p:cTn id="11" fill="hold">
                            <p:stCondLst>
                              <p:cond delay="1"/>
                            </p:stCondLst>
                            <p:childTnLst>
                              <p:par>
                                <p:cTn id="12" presetID="1" presetClass="entr" presetSubtype="0" fill="hold" nodeType="afterEffect">
                                  <p:stCondLst>
                                    <p:cond delay="0"/>
                                  </p:stCondLst>
                                  <p:childTnLst>
                                    <p:set>
                                      <p:cBhvr>
                                        <p:cTn id="13" dur="1" fill="hold">
                                          <p:stCondLst>
                                            <p:cond delay="0"/>
                                          </p:stCondLst>
                                        </p:cTn>
                                        <p:tgtEl>
                                          <p:spTgt spid="1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9"/>
                                        </p:tgtEl>
                                        <p:attrNameLst>
                                          <p:attrName>style.visibility</p:attrName>
                                        </p:attrNameLst>
                                      </p:cBhvr>
                                      <p:to>
                                        <p:strVal val="visible"/>
                                      </p:to>
                                    </p:set>
                                  </p:childTnLst>
                                </p:cTn>
                              </p:par>
                            </p:childTnLst>
                          </p:cTn>
                        </p:par>
                        <p:par>
                          <p:cTn id="18" fill="hold">
                            <p:stCondLst>
                              <p:cond delay="1"/>
                            </p:stCondLst>
                            <p:childTnLst>
                              <p:par>
                                <p:cTn id="19" presetID="1" presetClass="entr" presetSubtype="0" fill="hold" nodeType="after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5"/>
                                        </p:tgtEl>
                                        <p:attrNameLst>
                                          <p:attrName>style.visibility</p:attrName>
                                        </p:attrNameLst>
                                      </p:cBhvr>
                                      <p:to>
                                        <p:strVal val="visible"/>
                                      </p:to>
                                    </p:set>
                                  </p:childTnLst>
                                </p:cTn>
                              </p:par>
                            </p:childTnLst>
                          </p:cTn>
                        </p:par>
                        <p:par>
                          <p:cTn id="25" fill="hold">
                            <p:stCondLst>
                              <p:cond delay="1"/>
                            </p:stCondLst>
                            <p:childTnLst>
                              <p:par>
                                <p:cTn id="26" presetID="10" presetClass="entr" presetSubtype="0" fill="hold" nodeType="afterEffect">
                                  <p:stCondLst>
                                    <p:cond delay="0"/>
                                  </p:stCondLst>
                                  <p:childTnLst>
                                    <p:set>
                                      <p:cBhvr>
                                        <p:cTn id="27" dur="1" fill="hold">
                                          <p:stCondLst>
                                            <p:cond delay="0"/>
                                          </p:stCondLst>
                                        </p:cTn>
                                        <p:tgtEl>
                                          <p:spTgt spid="120"/>
                                        </p:tgtEl>
                                        <p:attrNameLst>
                                          <p:attrName>style.visibility</p:attrName>
                                        </p:attrNameLst>
                                      </p:cBhvr>
                                      <p:to>
                                        <p:strVal val="visible"/>
                                      </p:to>
                                    </p:set>
                                    <p:animEffect transition="in" filter="fade">
                                      <p:cBhvr>
                                        <p:cTn id="28" dur="500"/>
                                        <p:tgtEl>
                                          <p:spTgt spid="120"/>
                                        </p:tgtEl>
                                      </p:cBhvr>
                                    </p:animEffect>
                                  </p:childTnLst>
                                </p:cTn>
                              </p:par>
                              <p:par>
                                <p:cTn id="29" presetID="10" presetClass="entr" presetSubtype="0" fill="hold" nodeType="withEffect">
                                  <p:stCondLst>
                                    <p:cond delay="0"/>
                                  </p:stCondLst>
                                  <p:childTnLst>
                                    <p:set>
                                      <p:cBhvr>
                                        <p:cTn id="30" dur="1" fill="hold">
                                          <p:stCondLst>
                                            <p:cond delay="0"/>
                                          </p:stCondLst>
                                        </p:cTn>
                                        <p:tgtEl>
                                          <p:spTgt spid="121"/>
                                        </p:tgtEl>
                                        <p:attrNameLst>
                                          <p:attrName>style.visibility</p:attrName>
                                        </p:attrNameLst>
                                      </p:cBhvr>
                                      <p:to>
                                        <p:strVal val="visible"/>
                                      </p:to>
                                    </p:set>
                                    <p:animEffect transition="in" filter="fade">
                                      <p:cBhvr>
                                        <p:cTn id="31" dur="500"/>
                                        <p:tgtEl>
                                          <p:spTgt spid="121"/>
                                        </p:tgtEl>
                                      </p:cBhvr>
                                    </p:animEffect>
                                  </p:childTnLst>
                                </p:cTn>
                              </p:par>
                            </p:childTnLst>
                          </p:cTn>
                        </p:par>
                        <p:par>
                          <p:cTn id="32" fill="hold">
                            <p:stCondLst>
                              <p:cond delay="501"/>
                            </p:stCondLst>
                            <p:childTnLst>
                              <p:par>
                                <p:cTn id="33" presetID="1" presetClass="entr" presetSubtype="0" fill="hold" nodeType="afterEffect">
                                  <p:stCondLst>
                                    <p:cond delay="0"/>
                                  </p:stCondLst>
                                  <p:childTnLst>
                                    <p:set>
                                      <p:cBhvr>
                                        <p:cTn id="34"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Shape 132" descr="C:\Users\ergdesigner\Desktop\images (3).jpg"/>
          <p:cNvPicPr preferRelativeResize="0"/>
          <p:nvPr/>
        </p:nvPicPr>
        <p:blipFill rotWithShape="1">
          <a:blip r:embed="rId3">
            <a:alphaModFix/>
          </a:blip>
          <a:srcRect/>
          <a:stretch/>
        </p:blipFill>
        <p:spPr>
          <a:xfrm>
            <a:off x="5786438" y="5286375"/>
            <a:ext cx="2786062" cy="1357313"/>
          </a:xfrm>
          <a:prstGeom prst="rect">
            <a:avLst/>
          </a:prstGeom>
          <a:noFill/>
          <a:ln>
            <a:noFill/>
          </a:ln>
        </p:spPr>
      </p:pic>
      <p:pic>
        <p:nvPicPr>
          <p:cNvPr id="133" name="Shape 133" descr="C:\Users\ergdesigner\Desktop\images (2).jpg"/>
          <p:cNvPicPr preferRelativeResize="0"/>
          <p:nvPr/>
        </p:nvPicPr>
        <p:blipFill rotWithShape="1">
          <a:blip r:embed="rId4">
            <a:alphaModFix/>
          </a:blip>
          <a:srcRect/>
          <a:stretch/>
        </p:blipFill>
        <p:spPr>
          <a:xfrm>
            <a:off x="1000125" y="5000625"/>
            <a:ext cx="2819400" cy="1476375"/>
          </a:xfrm>
          <a:prstGeom prst="rect">
            <a:avLst/>
          </a:prstGeom>
          <a:noFill/>
          <a:ln>
            <a:noFill/>
          </a:ln>
        </p:spPr>
      </p:pic>
      <p:pic>
        <p:nvPicPr>
          <p:cNvPr id="134" name="Shape 134" descr="C:\Users\ergdesigner\Desktop\images (1).jpg"/>
          <p:cNvPicPr preferRelativeResize="0"/>
          <p:nvPr/>
        </p:nvPicPr>
        <p:blipFill rotWithShape="1">
          <a:blip r:embed="rId5">
            <a:alphaModFix/>
          </a:blip>
          <a:srcRect/>
          <a:stretch/>
        </p:blipFill>
        <p:spPr>
          <a:xfrm>
            <a:off x="6000750" y="1571625"/>
            <a:ext cx="2628900" cy="1457325"/>
          </a:xfrm>
          <a:prstGeom prst="rect">
            <a:avLst/>
          </a:prstGeom>
          <a:noFill/>
          <a:ln>
            <a:noFill/>
          </a:ln>
        </p:spPr>
      </p:pic>
      <p:pic>
        <p:nvPicPr>
          <p:cNvPr id="135" name="Shape 135" descr="C:\Users\ergdesigner\Desktop\images.jpg"/>
          <p:cNvPicPr preferRelativeResize="0"/>
          <p:nvPr/>
        </p:nvPicPr>
        <p:blipFill rotWithShape="1">
          <a:blip r:embed="rId6">
            <a:alphaModFix/>
          </a:blip>
          <a:srcRect/>
          <a:stretch/>
        </p:blipFill>
        <p:spPr>
          <a:xfrm>
            <a:off x="1285875" y="1500188"/>
            <a:ext cx="2571750" cy="1457325"/>
          </a:xfrm>
          <a:prstGeom prst="rect">
            <a:avLst/>
          </a:prstGeom>
          <a:noFill/>
          <a:ln>
            <a:noFill/>
          </a:ln>
        </p:spPr>
      </p:pic>
      <p:sp>
        <p:nvSpPr>
          <p:cNvPr id="136" name="Shape 136"/>
          <p:cNvSpPr/>
          <p:nvPr/>
        </p:nvSpPr>
        <p:spPr>
          <a:xfrm>
            <a:off x="5710238" y="357188"/>
            <a:ext cx="3076575" cy="1512887"/>
          </a:xfrm>
          <a:prstGeom prst="ellipse">
            <a:avLst/>
          </a:prstGeom>
          <a:gradFill>
            <a:gsLst>
              <a:gs pos="0">
                <a:srgbClr val="D01363"/>
              </a:gs>
              <a:gs pos="80000">
                <a:srgbClr val="FF1982"/>
              </a:gs>
              <a:gs pos="100000">
                <a:srgbClr val="FF1482"/>
              </a:gs>
            </a:gsLst>
            <a:lin ang="16200000" scaled="0"/>
          </a:gra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b="1">
                <a:solidFill>
                  <a:schemeClr val="lt1"/>
                </a:solidFill>
                <a:latin typeface="Arial"/>
                <a:ea typeface="Arial"/>
                <a:cs typeface="Arial"/>
                <a:sym typeface="Arial"/>
              </a:rPr>
              <a:t>TEKNOLOJİ</a:t>
            </a:r>
            <a:endParaRPr/>
          </a:p>
        </p:txBody>
      </p:sp>
      <p:sp>
        <p:nvSpPr>
          <p:cNvPr id="137" name="Shape 137"/>
          <p:cNvSpPr/>
          <p:nvPr/>
        </p:nvSpPr>
        <p:spPr>
          <a:xfrm>
            <a:off x="1066800" y="285750"/>
            <a:ext cx="3076575" cy="1512888"/>
          </a:xfrm>
          <a:prstGeom prst="ellipse">
            <a:avLst/>
          </a:prstGeom>
          <a:gradFill>
            <a:gsLst>
              <a:gs pos="0">
                <a:srgbClr val="D01363"/>
              </a:gs>
              <a:gs pos="80000">
                <a:srgbClr val="FF1982"/>
              </a:gs>
              <a:gs pos="100000">
                <a:srgbClr val="FF1482"/>
              </a:gs>
            </a:gsLst>
            <a:lin ang="16200000" scaled="0"/>
          </a:gra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b="1">
                <a:solidFill>
                  <a:schemeClr val="lt1"/>
                </a:solidFill>
                <a:latin typeface="Arial"/>
                <a:ea typeface="Arial"/>
                <a:cs typeface="Arial"/>
                <a:sym typeface="Arial"/>
              </a:rPr>
              <a:t>BİLİM</a:t>
            </a:r>
            <a:endParaRPr/>
          </a:p>
        </p:txBody>
      </p:sp>
      <p:sp>
        <p:nvSpPr>
          <p:cNvPr id="138" name="Shape 138"/>
          <p:cNvSpPr/>
          <p:nvPr/>
        </p:nvSpPr>
        <p:spPr>
          <a:xfrm>
            <a:off x="5638800" y="3929063"/>
            <a:ext cx="3076575" cy="1512887"/>
          </a:xfrm>
          <a:prstGeom prst="ellipse">
            <a:avLst/>
          </a:prstGeom>
          <a:gradFill>
            <a:gsLst>
              <a:gs pos="0">
                <a:srgbClr val="D01363"/>
              </a:gs>
              <a:gs pos="80000">
                <a:srgbClr val="FF1982"/>
              </a:gs>
              <a:gs pos="100000">
                <a:srgbClr val="FF1482"/>
              </a:gs>
            </a:gsLst>
            <a:lin ang="16200000" scaled="0"/>
          </a:gra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b="1">
                <a:solidFill>
                  <a:schemeClr val="lt1"/>
                </a:solidFill>
                <a:latin typeface="Arial"/>
                <a:ea typeface="Arial"/>
                <a:cs typeface="Arial"/>
                <a:sym typeface="Arial"/>
              </a:rPr>
              <a:t>MAKİNA</a:t>
            </a:r>
            <a:endParaRPr/>
          </a:p>
        </p:txBody>
      </p:sp>
      <p:sp>
        <p:nvSpPr>
          <p:cNvPr id="139" name="Shape 139"/>
          <p:cNvSpPr/>
          <p:nvPr/>
        </p:nvSpPr>
        <p:spPr>
          <a:xfrm>
            <a:off x="852488" y="3857625"/>
            <a:ext cx="3076575" cy="1512888"/>
          </a:xfrm>
          <a:prstGeom prst="ellipse">
            <a:avLst/>
          </a:prstGeom>
          <a:gradFill>
            <a:gsLst>
              <a:gs pos="0">
                <a:srgbClr val="D01363"/>
              </a:gs>
              <a:gs pos="80000">
                <a:srgbClr val="FF1982"/>
              </a:gs>
              <a:gs pos="100000">
                <a:srgbClr val="FF1482"/>
              </a:gs>
            </a:gsLst>
            <a:lin ang="16200000" scaled="0"/>
          </a:gra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tr-TR" sz="2400" b="1">
                <a:solidFill>
                  <a:schemeClr val="lt1"/>
                </a:solidFill>
                <a:latin typeface="Arial"/>
                <a:ea typeface="Arial"/>
                <a:cs typeface="Arial"/>
                <a:sym typeface="Arial"/>
              </a:rPr>
              <a:t>TOPLUM</a:t>
            </a:r>
            <a:endParaRPr/>
          </a:p>
        </p:txBody>
      </p:sp>
      <p:cxnSp>
        <p:nvCxnSpPr>
          <p:cNvPr id="140" name="Shape 140"/>
          <p:cNvCxnSpPr/>
          <p:nvPr/>
        </p:nvCxnSpPr>
        <p:spPr>
          <a:xfrm rot="5400000">
            <a:off x="1708151" y="2857500"/>
            <a:ext cx="1573212" cy="1587"/>
          </a:xfrm>
          <a:prstGeom prst="straightConnector1">
            <a:avLst/>
          </a:prstGeom>
          <a:noFill/>
          <a:ln w="38100" cap="flat" cmpd="sng">
            <a:solidFill>
              <a:schemeClr val="dk1"/>
            </a:solidFill>
            <a:prstDash val="solid"/>
            <a:round/>
            <a:headEnd type="stealth" w="med" len="med"/>
            <a:tailEnd type="stealth" w="med" len="med"/>
          </a:ln>
        </p:spPr>
      </p:cxnSp>
      <p:cxnSp>
        <p:nvCxnSpPr>
          <p:cNvPr id="141" name="Shape 141"/>
          <p:cNvCxnSpPr/>
          <p:nvPr/>
        </p:nvCxnSpPr>
        <p:spPr>
          <a:xfrm>
            <a:off x="4424363" y="1071563"/>
            <a:ext cx="998537" cy="1587"/>
          </a:xfrm>
          <a:prstGeom prst="straightConnector1">
            <a:avLst/>
          </a:prstGeom>
          <a:noFill/>
          <a:ln w="38100" cap="flat" cmpd="sng">
            <a:solidFill>
              <a:schemeClr val="dk1"/>
            </a:solidFill>
            <a:prstDash val="solid"/>
            <a:round/>
            <a:headEnd type="stealth" w="med" len="med"/>
            <a:tailEnd type="stealth" w="med" len="med"/>
          </a:ln>
        </p:spPr>
      </p:cxnSp>
      <p:cxnSp>
        <p:nvCxnSpPr>
          <p:cNvPr id="142" name="Shape 142"/>
          <p:cNvCxnSpPr/>
          <p:nvPr/>
        </p:nvCxnSpPr>
        <p:spPr>
          <a:xfrm rot="5400000">
            <a:off x="6496844" y="2785269"/>
            <a:ext cx="1571625" cy="1587"/>
          </a:xfrm>
          <a:prstGeom prst="straightConnector1">
            <a:avLst/>
          </a:prstGeom>
          <a:noFill/>
          <a:ln w="38100" cap="flat" cmpd="sng">
            <a:solidFill>
              <a:schemeClr val="dk1"/>
            </a:solidFill>
            <a:prstDash val="solid"/>
            <a:round/>
            <a:headEnd type="stealth" w="med" len="med"/>
            <a:tailEnd type="stealth" w="med" len="med"/>
          </a:ln>
        </p:spPr>
      </p:cxnSp>
      <p:cxnSp>
        <p:nvCxnSpPr>
          <p:cNvPr id="143" name="Shape 143"/>
          <p:cNvCxnSpPr/>
          <p:nvPr/>
        </p:nvCxnSpPr>
        <p:spPr>
          <a:xfrm>
            <a:off x="4281488" y="4786313"/>
            <a:ext cx="998537" cy="1587"/>
          </a:xfrm>
          <a:prstGeom prst="straightConnector1">
            <a:avLst/>
          </a:prstGeom>
          <a:noFill/>
          <a:ln w="38100" cap="flat" cmpd="sng">
            <a:solidFill>
              <a:schemeClr val="dk1"/>
            </a:solidFill>
            <a:prstDash val="solid"/>
            <a:round/>
            <a:headEnd type="stealth" w="med" len="med"/>
            <a:tailEnd type="stealth" w="med" len="med"/>
          </a:ln>
        </p:spPr>
      </p:cxnSp>
      <p:sp>
        <p:nvSpPr>
          <p:cNvPr id="144" name="Shape 1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5</a:t>
            </a:fld>
            <a:endParaRPr sz="1200">
              <a:solidFill>
                <a:srgbClr val="888888"/>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descr="C:\Users\ergdesigner\Desktop\indir.jpg"/>
          <p:cNvPicPr preferRelativeResize="0"/>
          <p:nvPr/>
        </p:nvPicPr>
        <p:blipFill rotWithShape="1">
          <a:blip r:embed="rId3">
            <a:alphaModFix/>
          </a:blip>
          <a:srcRect/>
          <a:stretch/>
        </p:blipFill>
        <p:spPr>
          <a:xfrm>
            <a:off x="0" y="3000375"/>
            <a:ext cx="4572000" cy="2571750"/>
          </a:xfrm>
          <a:prstGeom prst="rect">
            <a:avLst/>
          </a:prstGeom>
          <a:noFill/>
          <a:ln>
            <a:noFill/>
          </a:ln>
          <a:effectLst>
            <a:outerShdw dist="50800" dir="5400000" sx="200000" sy="200000" algn="ctr" rotWithShape="0">
              <a:schemeClr val="lt1">
                <a:alpha val="0"/>
              </a:schemeClr>
            </a:outerShdw>
          </a:effectLst>
        </p:spPr>
      </p:pic>
      <p:pic>
        <p:nvPicPr>
          <p:cNvPr id="150" name="Shape 150" descr="C:\Users\ergdesigner\Desktop\1486049.jpg"/>
          <p:cNvPicPr preferRelativeResize="0"/>
          <p:nvPr/>
        </p:nvPicPr>
        <p:blipFill rotWithShape="1">
          <a:blip r:embed="rId4">
            <a:alphaModFix/>
          </a:blip>
          <a:srcRect/>
          <a:stretch/>
        </p:blipFill>
        <p:spPr>
          <a:xfrm>
            <a:off x="4572000" y="4286250"/>
            <a:ext cx="4572000" cy="2571750"/>
          </a:xfrm>
          <a:prstGeom prst="rect">
            <a:avLst/>
          </a:prstGeom>
          <a:noFill/>
          <a:ln>
            <a:noFill/>
          </a:ln>
        </p:spPr>
      </p:pic>
      <p:sp>
        <p:nvSpPr>
          <p:cNvPr id="151" name="Shape 1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6</a:t>
            </a:fld>
            <a:endParaRPr sz="1200">
              <a:solidFill>
                <a:srgbClr val="888888"/>
              </a:solidFill>
              <a:latin typeface="Times New Roman"/>
              <a:ea typeface="Times New Roman"/>
              <a:cs typeface="Times New Roman"/>
              <a:sym typeface="Times New Roman"/>
            </a:endParaRPr>
          </a:p>
        </p:txBody>
      </p:sp>
      <p:sp>
        <p:nvSpPr>
          <p:cNvPr id="152" name="Shape 152"/>
          <p:cNvSpPr txBox="1"/>
          <p:nvPr/>
        </p:nvSpPr>
        <p:spPr>
          <a:xfrm>
            <a:off x="571500" y="428625"/>
            <a:ext cx="7715250" cy="646113"/>
          </a:xfrm>
          <a:prstGeom prst="rect">
            <a:avLst/>
          </a:prstGeom>
          <a:gradFill>
            <a:gsLst>
              <a:gs pos="0">
                <a:srgbClr val="FFFF7E"/>
              </a:gs>
              <a:gs pos="50000">
                <a:srgbClr val="FFFFB1"/>
              </a:gs>
              <a:gs pos="100000">
                <a:srgbClr val="FFFFD9"/>
              </a:gs>
            </a:gsLst>
            <a:lin ang="0" scaled="0"/>
          </a:gra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3600" b="1" i="1">
                <a:solidFill>
                  <a:srgbClr val="D419FE"/>
                </a:solidFill>
                <a:latin typeface="Times New Roman"/>
                <a:ea typeface="Times New Roman"/>
                <a:cs typeface="Times New Roman"/>
                <a:sym typeface="Times New Roman"/>
              </a:rPr>
              <a:t>TASARIM        NEDİR?</a:t>
            </a:r>
            <a:endParaRPr/>
          </a:p>
        </p:txBody>
      </p:sp>
      <p:pic>
        <p:nvPicPr>
          <p:cNvPr id="153" name="Shape 153" descr="C:\Users\ergdesigner\Desktop\images (6).jpg"/>
          <p:cNvPicPr preferRelativeResize="0"/>
          <p:nvPr/>
        </p:nvPicPr>
        <p:blipFill rotWithShape="1">
          <a:blip r:embed="rId5">
            <a:alphaModFix/>
          </a:blip>
          <a:srcRect/>
          <a:stretch/>
        </p:blipFill>
        <p:spPr>
          <a:xfrm>
            <a:off x="0" y="0"/>
            <a:ext cx="4625975" cy="1214438"/>
          </a:xfrm>
          <a:prstGeom prst="rect">
            <a:avLst/>
          </a:prstGeom>
          <a:noFill/>
          <a:ln>
            <a:noFill/>
          </a:ln>
        </p:spPr>
      </p:pic>
      <p:sp>
        <p:nvSpPr>
          <p:cNvPr id="154" name="Shape 154"/>
          <p:cNvSpPr txBox="1"/>
          <p:nvPr/>
        </p:nvSpPr>
        <p:spPr>
          <a:xfrm>
            <a:off x="214313" y="1571625"/>
            <a:ext cx="8501062" cy="23082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3600">
                <a:solidFill>
                  <a:schemeClr val="dk1"/>
                </a:solidFill>
                <a:latin typeface="Times New Roman"/>
                <a:ea typeface="Times New Roman"/>
                <a:cs typeface="Times New Roman"/>
                <a:sym typeface="Times New Roman"/>
              </a:rPr>
              <a:t>Bir ürünün üretilmesinde başlangıç aşamasından bitiş aşamasına kadar geçen süre içinde zihnimizde canlandırdığımız şeklinin ortaya çıkmasıdır.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Shape 159" descr="C:\Users\ergdesigner\Desktop\images (10).jpg"/>
          <p:cNvPicPr preferRelativeResize="0"/>
          <p:nvPr/>
        </p:nvPicPr>
        <p:blipFill rotWithShape="1">
          <a:blip r:embed="rId3">
            <a:alphaModFix/>
          </a:blip>
          <a:srcRect/>
          <a:stretch/>
        </p:blipFill>
        <p:spPr>
          <a:xfrm>
            <a:off x="357188" y="4929188"/>
            <a:ext cx="4929187" cy="1714500"/>
          </a:xfrm>
          <a:prstGeom prst="rect">
            <a:avLst/>
          </a:prstGeom>
          <a:noFill/>
          <a:ln>
            <a:noFill/>
          </a:ln>
        </p:spPr>
      </p:pic>
      <p:sp>
        <p:nvSpPr>
          <p:cNvPr id="160" name="Shape 1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7</a:t>
            </a:fld>
            <a:endParaRPr sz="1200">
              <a:solidFill>
                <a:srgbClr val="888888"/>
              </a:solidFill>
              <a:latin typeface="Times New Roman"/>
              <a:ea typeface="Times New Roman"/>
              <a:cs typeface="Times New Roman"/>
              <a:sym typeface="Times New Roman"/>
            </a:endParaRPr>
          </a:p>
        </p:txBody>
      </p:sp>
      <p:sp>
        <p:nvSpPr>
          <p:cNvPr id="161" name="Shape 161"/>
          <p:cNvSpPr/>
          <p:nvPr/>
        </p:nvSpPr>
        <p:spPr>
          <a:xfrm>
            <a:off x="357188" y="285750"/>
            <a:ext cx="8572500" cy="4646613"/>
          </a:xfrm>
          <a:prstGeom prst="rect">
            <a:avLst/>
          </a:prstGeom>
          <a:solidFill>
            <a:srgbClr val="E6FEF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tr-TR" sz="3200" u="sng">
                <a:solidFill>
                  <a:srgbClr val="A3A3A3"/>
                </a:solidFill>
                <a:latin typeface="Times New Roman"/>
                <a:ea typeface="Times New Roman"/>
                <a:cs typeface="Times New Roman"/>
                <a:sym typeface="Times New Roman"/>
              </a:rPr>
              <a:t>BİR BAŞKA TANIMIYLA;</a:t>
            </a:r>
            <a:endParaRPr/>
          </a:p>
          <a:p>
            <a:pPr marL="0" marR="0" lvl="0" indent="0" algn="l" rtl="0">
              <a:spcBef>
                <a:spcPts val="0"/>
              </a:spcBef>
              <a:spcAft>
                <a:spcPts val="0"/>
              </a:spcAft>
              <a:buNone/>
            </a:pPr>
            <a:endParaRPr sz="3200">
              <a:solidFill>
                <a:srgbClr val="A3A3A3"/>
              </a:solidFill>
              <a:latin typeface="Times New Roman"/>
              <a:ea typeface="Times New Roman"/>
              <a:cs typeface="Times New Roman"/>
              <a:sym typeface="Times New Roman"/>
            </a:endParaRPr>
          </a:p>
          <a:p>
            <a:pPr marL="0" marR="0" lvl="0" indent="0" algn="l" rtl="0">
              <a:spcBef>
                <a:spcPts val="0"/>
              </a:spcBef>
              <a:spcAft>
                <a:spcPts val="0"/>
              </a:spcAft>
              <a:buNone/>
            </a:pPr>
            <a:r>
              <a:rPr lang="tr-TR" sz="3600">
                <a:solidFill>
                  <a:schemeClr val="dk1"/>
                </a:solidFill>
                <a:latin typeface="Times New Roman"/>
                <a:ea typeface="Times New Roman"/>
                <a:cs typeface="Times New Roman"/>
                <a:sym typeface="Times New Roman"/>
              </a:rPr>
              <a:t>Tasarım</a:t>
            </a:r>
            <a:r>
              <a:rPr lang="tr-TR" sz="3200">
                <a:solidFill>
                  <a:schemeClr val="dk1"/>
                </a:solidFill>
                <a:latin typeface="Times New Roman"/>
                <a:ea typeface="Times New Roman"/>
                <a:cs typeface="Times New Roman"/>
                <a:sym typeface="Times New Roman"/>
              </a:rPr>
              <a:t>, zihinde canlandırılan biçimdir. Bu tanımlamada zihinsel süreçlerin kullanımı ön plana çıkmaktadır. Farklılıkları bulma, hayal kurma, sorgulama, yaratıcı düşünme, eleştirel düşünme,akıl yürütme gibi üst düzey zihinsel süreçlerin tasarım yapmada önemli bir yeri vardır.</a:t>
            </a: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endParaRPr sz="1800">
              <a:solidFill>
                <a:schemeClr val="dk1"/>
              </a:solidFill>
              <a:latin typeface="Times New Roman"/>
              <a:ea typeface="Times New Roman"/>
              <a:cs typeface="Times New Roman"/>
              <a:sym typeface="Times New Roman"/>
            </a:endParaRPr>
          </a:p>
        </p:txBody>
      </p:sp>
      <p:pic>
        <p:nvPicPr>
          <p:cNvPr id="162" name="Shape 162" descr="C:\Users\ergdesigner\Desktop\images (11).jpg"/>
          <p:cNvPicPr preferRelativeResize="0"/>
          <p:nvPr/>
        </p:nvPicPr>
        <p:blipFill rotWithShape="1">
          <a:blip r:embed="rId4">
            <a:alphaModFix/>
          </a:blip>
          <a:srcRect/>
          <a:stretch/>
        </p:blipFill>
        <p:spPr>
          <a:xfrm>
            <a:off x="5572125" y="0"/>
            <a:ext cx="3571875" cy="1214438"/>
          </a:xfrm>
          <a:prstGeom prst="rect">
            <a:avLst/>
          </a:prstGeom>
          <a:noFill/>
          <a:ln>
            <a:noFill/>
          </a:ln>
        </p:spPr>
      </p:pic>
      <p:pic>
        <p:nvPicPr>
          <p:cNvPr id="163" name="Shape 163" descr="C:\Users\ergdesigner\Desktop\images (8).jpg"/>
          <p:cNvPicPr preferRelativeResize="0"/>
          <p:nvPr/>
        </p:nvPicPr>
        <p:blipFill rotWithShape="1">
          <a:blip r:embed="rId5">
            <a:alphaModFix/>
          </a:blip>
          <a:srcRect/>
          <a:stretch/>
        </p:blipFill>
        <p:spPr>
          <a:xfrm>
            <a:off x="4929188" y="4929188"/>
            <a:ext cx="4000500" cy="1752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Shape 168" descr="C:\Users\ergdesigner\Desktop\images (7).jpg"/>
          <p:cNvPicPr preferRelativeResize="0"/>
          <p:nvPr/>
        </p:nvPicPr>
        <p:blipFill rotWithShape="1">
          <a:blip r:embed="rId3">
            <a:alphaModFix/>
          </a:blip>
          <a:srcRect/>
          <a:stretch/>
        </p:blipFill>
        <p:spPr>
          <a:xfrm>
            <a:off x="285750" y="428625"/>
            <a:ext cx="8572500" cy="6000750"/>
          </a:xfrm>
          <a:prstGeom prst="rect">
            <a:avLst/>
          </a:prstGeom>
          <a:noFill/>
          <a:ln>
            <a:noFill/>
          </a:ln>
        </p:spPr>
      </p:pic>
      <p:sp>
        <p:nvSpPr>
          <p:cNvPr id="169" name="Shape 1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8</a:t>
            </a:fld>
            <a:endParaRPr sz="1200">
              <a:solidFill>
                <a:srgbClr val="888888"/>
              </a:solidFill>
              <a:latin typeface="Times New Roman"/>
              <a:ea typeface="Times New Roman"/>
              <a:cs typeface="Times New Roman"/>
              <a:sym typeface="Times New Roman"/>
            </a:endParaRPr>
          </a:p>
        </p:txBody>
      </p:sp>
      <p:sp>
        <p:nvSpPr>
          <p:cNvPr id="170" name="Shape 170"/>
          <p:cNvSpPr txBox="1"/>
          <p:nvPr/>
        </p:nvSpPr>
        <p:spPr>
          <a:xfrm>
            <a:off x="785813" y="3000375"/>
            <a:ext cx="7286625" cy="1077913"/>
          </a:xfrm>
          <a:prstGeom prst="rect">
            <a:avLst/>
          </a:prstGeom>
          <a:solidFill>
            <a:srgbClr val="C00000"/>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tr-TR" sz="3200">
                <a:solidFill>
                  <a:schemeClr val="lt1"/>
                </a:solidFill>
                <a:latin typeface="Times New Roman"/>
                <a:ea typeface="Times New Roman"/>
                <a:cs typeface="Times New Roman"/>
                <a:sym typeface="Times New Roman"/>
              </a:rPr>
              <a:t>TEKNOLOJİ VE TASARIM ARASINDAKİ ETKİLEŞİM NASILDIR?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Shape 176" descr="C:\Users\ergdesigner\Desktop\images.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77" name="Shape 1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tr-TR" sz="1200">
                <a:solidFill>
                  <a:srgbClr val="888888"/>
                </a:solidFill>
                <a:latin typeface="Times New Roman"/>
                <a:ea typeface="Times New Roman"/>
                <a:cs typeface="Times New Roman"/>
                <a:sym typeface="Times New Roman"/>
              </a:rPr>
              <a:t>9</a:t>
            </a:fld>
            <a:endParaRPr sz="1200">
              <a:solidFill>
                <a:srgbClr val="888888"/>
              </a:solidFill>
              <a:latin typeface="Times New Roman"/>
              <a:ea typeface="Times New Roman"/>
              <a:cs typeface="Times New Roman"/>
              <a:sym typeface="Times New Roman"/>
            </a:endParaRPr>
          </a:p>
        </p:txBody>
      </p:sp>
      <p:sp>
        <p:nvSpPr>
          <p:cNvPr id="178" name="Shape 178"/>
          <p:cNvSpPr/>
          <p:nvPr/>
        </p:nvSpPr>
        <p:spPr>
          <a:xfrm>
            <a:off x="0" y="214313"/>
            <a:ext cx="9144000" cy="609441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280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tr-TR" sz="2800">
                <a:solidFill>
                  <a:schemeClr val="lt1"/>
                </a:solidFill>
                <a:latin typeface="Times New Roman"/>
                <a:ea typeface="Times New Roman"/>
                <a:cs typeface="Times New Roman"/>
                <a:sym typeface="Times New Roman"/>
              </a:rPr>
              <a:t>Teknoloji ve tasarım ürün geliştirme sürecine yönelik olduğundan ve insan hayatını doğrudan etkilediğinden birlikte ele alınmalıdır. Teknoloji ve tasarım birbirini doğrudan etkileyen kavramlardır. İkisi arasındaki ilişki özne ile nesne arasındaki ilişki gibidir. Bu ilişkide öncelikli zihinsel süreç olarak yaratıcılık, karşımıza çıkmaktadır.</a:t>
            </a:r>
            <a:endParaRPr/>
          </a:p>
          <a:p>
            <a:pPr marL="0" marR="0" lvl="0" indent="0" algn="ctr" rtl="0">
              <a:spcBef>
                <a:spcPts val="0"/>
              </a:spcBef>
              <a:spcAft>
                <a:spcPts val="0"/>
              </a:spcAft>
              <a:buNone/>
            </a:pPr>
            <a:r>
              <a:rPr lang="tr-TR" sz="2800">
                <a:solidFill>
                  <a:schemeClr val="lt1"/>
                </a:solidFill>
                <a:latin typeface="Times New Roman"/>
                <a:ea typeface="Times New Roman"/>
                <a:cs typeface="Times New Roman"/>
                <a:sym typeface="Times New Roman"/>
              </a:rPr>
              <a:t>Teknoloji ve tasarım ilişkisinin geliştirilmesi bireyin yaratıcılık düzeyinin geliştirilmesi ile mümkün olabilir. Yaratıcılığın geliştirilebilmesi dış uyarılara açık ve alıcı olmakla birlikte duygu, istek, hayal gücü ve iç tepkilerinin de bilincinde olmasını gerektirmektedir.</a:t>
            </a:r>
            <a:endParaRPr/>
          </a:p>
          <a:p>
            <a:pPr marL="0" marR="0" lvl="0" indent="0" algn="l" rtl="0">
              <a:spcBef>
                <a:spcPts val="0"/>
              </a:spcBef>
              <a:spcAft>
                <a:spcPts val="0"/>
              </a:spcAft>
              <a:buNone/>
            </a:pP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r>
              <a:rPr lang="tr-TR" sz="1800">
                <a:solidFill>
                  <a:schemeClr val="dk1"/>
                </a:solidFill>
                <a:latin typeface="Times New Roman"/>
                <a:ea typeface="Times New Roman"/>
                <a:cs typeface="Times New Roman"/>
                <a:sym typeface="Times New Roman"/>
              </a:rPr>
              <a:t/>
            </a:r>
            <a:br>
              <a:rPr lang="tr-TR" sz="1800">
                <a:solidFill>
                  <a:schemeClr val="dk1"/>
                </a:solidFill>
                <a:latin typeface="Times New Roman"/>
                <a:ea typeface="Times New Roman"/>
                <a:cs typeface="Times New Roman"/>
                <a:sym typeface="Times New Roman"/>
              </a:rPr>
            </a:br>
            <a:endParaRPr sz="18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Ofis Teması">
  <a:themeElements>
    <a:clrScheme name="Canlı">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234</Words>
  <Application>Microsoft Office PowerPoint</Application>
  <PresentationFormat>Ekran Gösterisi (4:3)</PresentationFormat>
  <Paragraphs>54</Paragraphs>
  <Slides>10</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PowerPoint Sunusu</vt:lpstr>
      <vt:lpstr>Sizce Teknoloji Nedir?</vt:lpstr>
      <vt:lpstr>Teknoloji Nedir?</vt:lpstr>
      <vt:lpstr>Teknoloji ve Bilim</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Sizce Teknoloji Nedir?</dc:title>
  <cp:lastModifiedBy>Cihat YALCIN</cp:lastModifiedBy>
  <cp:revision>2</cp:revision>
  <dcterms:modified xsi:type="dcterms:W3CDTF">2018-07-11T07:46:01Z</dcterms:modified>
</cp:coreProperties>
</file>