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2200" y="663955"/>
            <a:ext cx="1000760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514743"/>
                </a:solidFill>
                <a:latin typeface="Plantagenet Cherokee"/>
                <a:cs typeface="Plantagenet Cheroke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1474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514743"/>
                </a:solidFill>
                <a:latin typeface="Plantagenet Cherokee"/>
                <a:cs typeface="Plantagenet Cheroke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514743"/>
                </a:solidFill>
                <a:latin typeface="Plantagenet Cherokee"/>
                <a:cs typeface="Plantagenet Cheroke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383279" y="2750820"/>
            <a:ext cx="5777483" cy="1609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2200" y="663955"/>
            <a:ext cx="1000760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514743"/>
                </a:solidFill>
                <a:latin typeface="Plantagenet Cherokee"/>
                <a:cs typeface="Plantagenet Cheroke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8989" y="1234893"/>
            <a:ext cx="5179695" cy="3358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1474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g"/><Relationship Id="rId7" Type="http://schemas.openxmlformats.org/officeDocument/2006/relationships/image" Target="../media/image30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Relationship Id="rId4" Type="http://schemas.openxmlformats.org/officeDocument/2006/relationships/image" Target="../media/image44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g"/><Relationship Id="rId6" Type="http://schemas.openxmlformats.org/officeDocument/2006/relationships/image" Target="../media/image53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jpg"/><Relationship Id="rId7" Type="http://schemas.openxmlformats.org/officeDocument/2006/relationships/image" Target="../media/image7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9880"/>
            <a:ext cx="12192000" cy="4698365"/>
          </a:xfrm>
          <a:custGeom>
            <a:avLst/>
            <a:gdLst/>
            <a:ahLst/>
            <a:cxnLst/>
            <a:rect l="l" t="t" r="r" b="b"/>
            <a:pathLst>
              <a:path w="12192000" h="4698365">
                <a:moveTo>
                  <a:pt x="0" y="4698238"/>
                </a:moveTo>
                <a:lnTo>
                  <a:pt x="12192000" y="4698238"/>
                </a:lnTo>
                <a:lnTo>
                  <a:pt x="12192000" y="0"/>
                </a:lnTo>
                <a:lnTo>
                  <a:pt x="0" y="0"/>
                </a:lnTo>
                <a:lnTo>
                  <a:pt x="0" y="4698238"/>
                </a:lnTo>
                <a:close/>
              </a:path>
            </a:pathLst>
          </a:custGeom>
          <a:solidFill>
            <a:srgbClr val="FFFF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645505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 h="0">
                <a:moveTo>
                  <a:pt x="12192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708637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 h="0">
                <a:moveTo>
                  <a:pt x="121920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206119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 h="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143000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 h="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778119"/>
            <a:ext cx="12192000" cy="1080135"/>
          </a:xfrm>
          <a:custGeom>
            <a:avLst/>
            <a:gdLst/>
            <a:ahLst/>
            <a:cxnLst/>
            <a:rect l="l" t="t" r="r" b="b"/>
            <a:pathLst>
              <a:path w="12192000" h="1080134">
                <a:moveTo>
                  <a:pt x="0" y="1079880"/>
                </a:moveTo>
                <a:lnTo>
                  <a:pt x="12192000" y="1079880"/>
                </a:lnTo>
                <a:lnTo>
                  <a:pt x="12192000" y="0"/>
                </a:lnTo>
                <a:lnTo>
                  <a:pt x="0" y="0"/>
                </a:lnTo>
                <a:lnTo>
                  <a:pt x="0" y="1079880"/>
                </a:lnTo>
                <a:close/>
              </a:path>
            </a:pathLst>
          </a:custGeom>
          <a:solidFill>
            <a:srgbClr val="5147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12192000" cy="1080135"/>
          </a:xfrm>
          <a:custGeom>
            <a:avLst/>
            <a:gdLst/>
            <a:ahLst/>
            <a:cxnLst/>
            <a:rect l="l" t="t" r="r" b="b"/>
            <a:pathLst>
              <a:path w="12192000" h="1080135">
                <a:moveTo>
                  <a:pt x="0" y="1079880"/>
                </a:moveTo>
                <a:lnTo>
                  <a:pt x="12192000" y="1079880"/>
                </a:lnTo>
                <a:lnTo>
                  <a:pt x="12192000" y="0"/>
                </a:lnTo>
                <a:lnTo>
                  <a:pt x="0" y="0"/>
                </a:lnTo>
                <a:lnTo>
                  <a:pt x="0" y="1079880"/>
                </a:lnTo>
                <a:close/>
              </a:path>
            </a:pathLst>
          </a:custGeom>
          <a:solidFill>
            <a:srgbClr val="5147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25880" y="0"/>
            <a:ext cx="1747520" cy="229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096005" y="2842006"/>
            <a:ext cx="5537200" cy="1301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5015"/>
              </a:lnSpc>
              <a:spcBef>
                <a:spcPts val="105"/>
              </a:spcBef>
            </a:pPr>
            <a:r>
              <a:rPr dirty="0" sz="4400" spc="-20" b="1">
                <a:solidFill>
                  <a:srgbClr val="514743"/>
                </a:solidFill>
                <a:latin typeface="Calibri"/>
                <a:cs typeface="Calibri"/>
              </a:rPr>
              <a:t>TEKNOLOJİ </a:t>
            </a:r>
            <a:r>
              <a:rPr dirty="0" sz="4400" spc="-5" b="1">
                <a:solidFill>
                  <a:srgbClr val="514743"/>
                </a:solidFill>
                <a:latin typeface="Calibri"/>
                <a:cs typeface="Calibri"/>
              </a:rPr>
              <a:t>VE</a:t>
            </a:r>
            <a:r>
              <a:rPr dirty="0" sz="4400" spc="-1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4400" spc="-60" b="1">
                <a:solidFill>
                  <a:srgbClr val="514743"/>
                </a:solidFill>
                <a:latin typeface="Calibri"/>
                <a:cs typeface="Calibri"/>
              </a:rPr>
              <a:t>TASARIM</a:t>
            </a:r>
            <a:endParaRPr sz="4400">
              <a:latin typeface="Calibri"/>
              <a:cs typeface="Calibri"/>
            </a:endParaRPr>
          </a:p>
          <a:p>
            <a:pPr algn="ctr" marL="2540">
              <a:lnSpc>
                <a:spcPts val="5015"/>
              </a:lnSpc>
            </a:pPr>
            <a:r>
              <a:rPr dirty="0" sz="4400" spc="-10" b="1">
                <a:solidFill>
                  <a:srgbClr val="514743"/>
                </a:solidFill>
                <a:latin typeface="Calibri"/>
                <a:cs typeface="Calibri"/>
              </a:rPr>
              <a:t>DERSİ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4741" y="4457153"/>
            <a:ext cx="8399145" cy="525145"/>
          </a:xfrm>
          <a:prstGeom prst="rect">
            <a:avLst/>
          </a:prstGeom>
          <a:solidFill>
            <a:srgbClr val="FFFF99"/>
          </a:solidFill>
        </p:spPr>
        <p:txBody>
          <a:bodyPr wrap="square" lIns="0" tIns="53975" rIns="0" bIns="0" rtlCol="0" vert="horz">
            <a:spAutoFit/>
          </a:bodyPr>
          <a:lstStyle/>
          <a:p>
            <a:pPr marL="1135380">
              <a:lnSpc>
                <a:spcPct val="100000"/>
              </a:lnSpc>
              <a:spcBef>
                <a:spcPts val="425"/>
              </a:spcBef>
            </a:pPr>
            <a:r>
              <a:rPr dirty="0" sz="2800" spc="-5" b="1">
                <a:solidFill>
                  <a:srgbClr val="514743"/>
                </a:solidFill>
                <a:latin typeface="Euphemia"/>
                <a:cs typeface="Euphemia"/>
              </a:rPr>
              <a:t>7.Ç.1.</a:t>
            </a:r>
            <a:r>
              <a:rPr dirty="0" sz="2800" spc="-15" b="1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2800" spc="-5" b="1">
                <a:solidFill>
                  <a:srgbClr val="514743"/>
                </a:solidFill>
                <a:latin typeface="Euphemia"/>
                <a:cs typeface="Euphemia"/>
              </a:rPr>
              <a:t>Enerjinin</a:t>
            </a:r>
            <a:r>
              <a:rPr dirty="0" sz="2800" spc="-600" b="1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2800" spc="-5" b="1">
                <a:solidFill>
                  <a:srgbClr val="514743"/>
                </a:solidFill>
                <a:latin typeface="Euphemia"/>
                <a:cs typeface="Euphemia"/>
              </a:rPr>
              <a:t>Dönü</a:t>
            </a:r>
            <a:r>
              <a:rPr dirty="0" sz="2800" spc="-5" b="1">
                <a:solidFill>
                  <a:srgbClr val="514743"/>
                </a:solidFill>
                <a:latin typeface="Arial"/>
                <a:cs typeface="Arial"/>
              </a:rPr>
              <a:t>ş</a:t>
            </a:r>
            <a:r>
              <a:rPr dirty="0" sz="2800" spc="-5" b="1">
                <a:solidFill>
                  <a:srgbClr val="514743"/>
                </a:solidFill>
                <a:latin typeface="Euphemia"/>
                <a:cs typeface="Euphemia"/>
              </a:rPr>
              <a:t>ümü</a:t>
            </a:r>
            <a:r>
              <a:rPr dirty="0" sz="2800" spc="-595" b="1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2800" spc="-5" b="1">
                <a:solidFill>
                  <a:srgbClr val="514743"/>
                </a:solidFill>
                <a:latin typeface="Euphemia"/>
                <a:cs typeface="Euphemia"/>
              </a:rPr>
              <a:t>ve</a:t>
            </a:r>
            <a:r>
              <a:rPr dirty="0" sz="2800" spc="-575" b="1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2800" spc="-45" b="1">
                <a:solidFill>
                  <a:srgbClr val="514743"/>
                </a:solidFill>
                <a:latin typeface="Euphemia"/>
                <a:cs typeface="Euphemia"/>
              </a:rPr>
              <a:t>Tasarım</a:t>
            </a:r>
            <a:endParaRPr sz="2800">
              <a:latin typeface="Euphemia"/>
              <a:cs typeface="Euphem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3561" y="5877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5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4163" y="1585721"/>
            <a:ext cx="6040755" cy="4911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7025" indent="-314325">
              <a:lnSpc>
                <a:spcPct val="100000"/>
              </a:lnSpc>
              <a:spcBef>
                <a:spcPts val="100"/>
              </a:spcBef>
              <a:buAutoNum type="alphaLcParenR"/>
              <a:tabLst>
                <a:tab pos="327660" algn="l"/>
              </a:tabLst>
            </a:pP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Güneş</a:t>
            </a:r>
            <a:r>
              <a:rPr dirty="0" sz="2400" spc="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Enerjisi:</a:t>
            </a:r>
            <a:endParaRPr sz="2400">
              <a:latin typeface="Calibri"/>
              <a:cs typeface="Calibri"/>
            </a:endParaRPr>
          </a:p>
          <a:p>
            <a:pPr algn="just" lvl="1" marL="393700" marR="87630" indent="-287020">
              <a:lnSpc>
                <a:spcPct val="150000"/>
              </a:lnSpc>
              <a:spcBef>
                <a:spcPts val="785"/>
              </a:spcBef>
              <a:buFont typeface="Arial"/>
              <a:buChar char="•"/>
              <a:tabLst>
                <a:tab pos="393700" algn="l"/>
              </a:tabLst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Yenilenebilir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kaynaklarından olan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temiz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kaynağı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olup,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doğaya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çevreye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hiçbir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zararı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yoktur.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514743"/>
              </a:buClr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lvl="1" marL="393700" indent="-287020">
              <a:lnSpc>
                <a:spcPct val="100000"/>
              </a:lnSpc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dirty="0" sz="2000" spc="-45">
                <a:solidFill>
                  <a:srgbClr val="514743"/>
                </a:solidFill>
                <a:latin typeface="Calibri"/>
                <a:cs typeface="Calibri"/>
              </a:rPr>
              <a:t>Tüm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yenilenebilir enerji türlerinin(Gel-git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</a:t>
            </a:r>
            <a:r>
              <a:rPr dirty="0" sz="2000" spc="1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Jeotermal</a:t>
            </a:r>
            <a:endParaRPr sz="200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hariç)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fosil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yakıtların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kaynağı</a:t>
            </a:r>
            <a:r>
              <a:rPr dirty="0" sz="2000" spc="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güneştir.</a:t>
            </a:r>
            <a:endParaRPr sz="2000">
              <a:latin typeface="Calibri"/>
              <a:cs typeface="Calibri"/>
            </a:endParaRPr>
          </a:p>
          <a:p>
            <a:pPr lvl="1" marL="393700" marR="5080" indent="-28702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Güneşten gelen enerjinin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3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te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1’i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dünyamızın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atmosferi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tarafından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uzaya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geri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gönderilmektedir.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Geriye</a:t>
            </a:r>
            <a:r>
              <a:rPr dirty="0" sz="2000" spc="1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kalan</a:t>
            </a:r>
            <a:endParaRPr sz="200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miktarı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da,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dünyada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üretilen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000" spc="5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miktarından</a:t>
            </a:r>
            <a:endParaRPr sz="200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  <a:spcBef>
                <a:spcPts val="1205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binlerce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kat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daha</a:t>
            </a:r>
            <a:r>
              <a:rPr dirty="0" sz="2000" spc="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fazladı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r.</a:t>
            </a:r>
            <a:endParaRPr sz="1800">
              <a:latin typeface="Euphemia"/>
              <a:cs typeface="Euphem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68363" y="1954949"/>
            <a:ext cx="4980685" cy="3735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98652" y="1706981"/>
            <a:ext cx="5274945" cy="3378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81915" indent="-286385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Öyle ki,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güneşin sadece bir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saatte dünyamıza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gönderdiği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miktarı,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yaklaşık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olarak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1 yılda  tüm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dünyada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kullanılan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miktarından 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fazladır.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514743"/>
              </a:buClr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 güneş pilinin yapısına bağlı</a:t>
            </a:r>
            <a:r>
              <a:rPr dirty="0" sz="2000" spc="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olarak</a:t>
            </a:r>
            <a:endParaRPr sz="2000">
              <a:latin typeface="Calibri"/>
              <a:cs typeface="Calibri"/>
            </a:endParaRPr>
          </a:p>
          <a:p>
            <a:pPr marL="299085" marR="927735">
              <a:lnSpc>
                <a:spcPct val="150000"/>
              </a:lnSpc>
              <a:spcBef>
                <a:spcPts val="5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%5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%20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arasında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verimle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 enerjisine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çevrilebilir.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27519" y="4677155"/>
            <a:ext cx="4765548" cy="2180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42252" y="2022982"/>
            <a:ext cx="4735195" cy="2664460"/>
          </a:xfrm>
          <a:custGeom>
            <a:avLst/>
            <a:gdLst/>
            <a:ahLst/>
            <a:cxnLst/>
            <a:rect l="l" t="t" r="r" b="b"/>
            <a:pathLst>
              <a:path w="4735195" h="2664460">
                <a:moveTo>
                  <a:pt x="4505960" y="0"/>
                </a:moveTo>
                <a:lnTo>
                  <a:pt x="228981" y="0"/>
                </a:lnTo>
                <a:lnTo>
                  <a:pt x="182824" y="4650"/>
                </a:lnTo>
                <a:lnTo>
                  <a:pt x="139838" y="17990"/>
                </a:lnTo>
                <a:lnTo>
                  <a:pt x="100942" y="39098"/>
                </a:lnTo>
                <a:lnTo>
                  <a:pt x="67056" y="67056"/>
                </a:lnTo>
                <a:lnTo>
                  <a:pt x="39098" y="100942"/>
                </a:lnTo>
                <a:lnTo>
                  <a:pt x="17990" y="139838"/>
                </a:lnTo>
                <a:lnTo>
                  <a:pt x="4650" y="182824"/>
                </a:lnTo>
                <a:lnTo>
                  <a:pt x="0" y="228981"/>
                </a:lnTo>
                <a:lnTo>
                  <a:pt x="0" y="2435352"/>
                </a:lnTo>
                <a:lnTo>
                  <a:pt x="4650" y="2481508"/>
                </a:lnTo>
                <a:lnTo>
                  <a:pt x="17990" y="2524494"/>
                </a:lnTo>
                <a:lnTo>
                  <a:pt x="39098" y="2563390"/>
                </a:lnTo>
                <a:lnTo>
                  <a:pt x="67056" y="2597277"/>
                </a:lnTo>
                <a:lnTo>
                  <a:pt x="100942" y="2625234"/>
                </a:lnTo>
                <a:lnTo>
                  <a:pt x="139838" y="2646342"/>
                </a:lnTo>
                <a:lnTo>
                  <a:pt x="182824" y="2659682"/>
                </a:lnTo>
                <a:lnTo>
                  <a:pt x="228981" y="2664333"/>
                </a:lnTo>
                <a:lnTo>
                  <a:pt x="4505960" y="2664333"/>
                </a:lnTo>
                <a:lnTo>
                  <a:pt x="4552116" y="2659682"/>
                </a:lnTo>
                <a:lnTo>
                  <a:pt x="4595102" y="2646342"/>
                </a:lnTo>
                <a:lnTo>
                  <a:pt x="4633998" y="2625234"/>
                </a:lnTo>
                <a:lnTo>
                  <a:pt x="4667884" y="2597277"/>
                </a:lnTo>
                <a:lnTo>
                  <a:pt x="4695842" y="2563390"/>
                </a:lnTo>
                <a:lnTo>
                  <a:pt x="4716950" y="2524494"/>
                </a:lnTo>
                <a:lnTo>
                  <a:pt x="4730290" y="2481508"/>
                </a:lnTo>
                <a:lnTo>
                  <a:pt x="4734941" y="2435352"/>
                </a:lnTo>
                <a:lnTo>
                  <a:pt x="4734941" y="228981"/>
                </a:lnTo>
                <a:lnTo>
                  <a:pt x="4730290" y="182824"/>
                </a:lnTo>
                <a:lnTo>
                  <a:pt x="4716950" y="139838"/>
                </a:lnTo>
                <a:lnTo>
                  <a:pt x="4695842" y="100942"/>
                </a:lnTo>
                <a:lnTo>
                  <a:pt x="4667885" y="67056"/>
                </a:lnTo>
                <a:lnTo>
                  <a:pt x="4633998" y="39098"/>
                </a:lnTo>
                <a:lnTo>
                  <a:pt x="4595102" y="17990"/>
                </a:lnTo>
                <a:lnTo>
                  <a:pt x="4552116" y="4650"/>
                </a:lnTo>
                <a:lnTo>
                  <a:pt x="450596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42252" y="2022982"/>
            <a:ext cx="4734940" cy="2664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2364867" y="4551629"/>
            <a:ext cx="3513708" cy="2038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45896" y="1515871"/>
            <a:ext cx="6125845" cy="2865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Enerjisi 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Elektrik Enerjisine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Nasıl</a:t>
            </a:r>
            <a:r>
              <a:rPr dirty="0" sz="2400" spc="-3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Dönüşür?</a:t>
            </a:r>
            <a:endParaRPr sz="2400">
              <a:latin typeface="Calibri"/>
              <a:cs typeface="Calibri"/>
            </a:endParaRPr>
          </a:p>
          <a:p>
            <a:pPr marL="12700" marR="800735">
              <a:lnSpc>
                <a:spcPct val="150100"/>
              </a:lnSpc>
              <a:spcBef>
                <a:spcPts val="1475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enerjisini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doğrudan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elektriğe dönüştüren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aygıtlara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güneş pili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(</a:t>
            </a: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fotovoltaik </a:t>
            </a:r>
            <a:r>
              <a:rPr dirty="0" sz="2000" b="1">
                <a:solidFill>
                  <a:srgbClr val="514743"/>
                </a:solidFill>
                <a:latin typeface="Calibri"/>
                <a:cs typeface="Calibri"/>
              </a:rPr>
              <a:t>pil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) 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denir.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</a:t>
            </a:r>
            <a:r>
              <a:rPr dirty="0" sz="2000" spc="5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pili</a:t>
            </a:r>
            <a:endParaRPr sz="2000">
              <a:latin typeface="Calibri"/>
              <a:cs typeface="Calibri"/>
            </a:endParaRPr>
          </a:p>
          <a:p>
            <a:pPr marL="12700" marR="510540">
              <a:lnSpc>
                <a:spcPts val="3600"/>
              </a:lnSpc>
              <a:spcBef>
                <a:spcPts val="320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yüzeyine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ışık düştüğü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zaman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uçlarında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gerilimi 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oluşur.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Pilin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verdiği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enerjisinin</a:t>
            </a:r>
            <a:r>
              <a:rPr dirty="0" sz="2000" spc="8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kaynağı,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yüzeyine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gelen güneş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enerjisidir.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67143" y="2203704"/>
            <a:ext cx="5198363" cy="3822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62978" y="2398814"/>
            <a:ext cx="4609591" cy="3234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9012" y="4708811"/>
            <a:ext cx="1726606" cy="17266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713681" y="3715905"/>
            <a:ext cx="1381560" cy="1418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6052311" y="2664345"/>
            <a:ext cx="6139688" cy="4193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859016" y="2238629"/>
            <a:ext cx="2691764" cy="2140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516869" y="5634634"/>
            <a:ext cx="119380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514743"/>
                </a:solidFill>
                <a:latin typeface="Calibri"/>
                <a:cs typeface="Calibri"/>
              </a:rPr>
              <a:t>5V Güneş</a:t>
            </a:r>
            <a:r>
              <a:rPr dirty="0" sz="1400" spc="-5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14743"/>
                </a:solidFill>
                <a:latin typeface="Calibri"/>
                <a:cs typeface="Calibri"/>
              </a:rPr>
              <a:t>Paneli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83371" y="5646826"/>
            <a:ext cx="96202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514743"/>
                </a:solidFill>
                <a:latin typeface="Calibri"/>
                <a:cs typeface="Calibri"/>
              </a:rPr>
              <a:t>5V </a:t>
            </a:r>
            <a:r>
              <a:rPr dirty="0" sz="1400" spc="-5">
                <a:solidFill>
                  <a:srgbClr val="514743"/>
                </a:solidFill>
                <a:latin typeface="Calibri"/>
                <a:cs typeface="Calibri"/>
              </a:rPr>
              <a:t>DC</a:t>
            </a:r>
            <a:r>
              <a:rPr dirty="0" sz="1400" spc="-8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14743"/>
                </a:solidFill>
                <a:latin typeface="Calibri"/>
                <a:cs typeface="Calibri"/>
              </a:rPr>
              <a:t>Motor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8652" y="1517396"/>
            <a:ext cx="5165090" cy="38087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Güneş</a:t>
            </a:r>
            <a:r>
              <a:rPr dirty="0" sz="2400" spc="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Paneli: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50000"/>
              </a:lnSpc>
              <a:spcBef>
                <a:spcPts val="5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Basit bir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Panelinin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normal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 pil gibi 2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adet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kutbu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(+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-) 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vardır.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İçerisinde yüzlerce güneş  pilinin seri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paralel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bağlanması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meydana 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gelmektedir.</a:t>
            </a:r>
            <a:endParaRPr sz="2000">
              <a:latin typeface="Calibri"/>
              <a:cs typeface="Calibri"/>
            </a:endParaRPr>
          </a:p>
          <a:p>
            <a:pPr marL="12700" marR="31750">
              <a:lnSpc>
                <a:spcPct val="150000"/>
              </a:lnSpc>
              <a:spcBef>
                <a:spcPts val="1205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panelinin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kutuplarını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(yandaki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küçük güneş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arabası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şeklinde olduğu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gibi)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motorun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uçlarına  bağladığımızda, panelin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üzerine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güneş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ışığı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8652" y="5452668"/>
            <a:ext cx="380174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düştüğünde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araba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hareket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edecektir.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9619" y="6016752"/>
            <a:ext cx="7359396" cy="711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9055" y="6118859"/>
            <a:ext cx="7292340" cy="574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19797" y="6042647"/>
            <a:ext cx="7259320" cy="610870"/>
          </a:xfrm>
          <a:custGeom>
            <a:avLst/>
            <a:gdLst/>
            <a:ahLst/>
            <a:cxnLst/>
            <a:rect l="l" t="t" r="r" b="b"/>
            <a:pathLst>
              <a:path w="7259320" h="610870">
                <a:moveTo>
                  <a:pt x="7157326" y="0"/>
                </a:moveTo>
                <a:lnTo>
                  <a:pt x="101739" y="0"/>
                </a:lnTo>
                <a:lnTo>
                  <a:pt x="62139" y="7995"/>
                </a:lnTo>
                <a:lnTo>
                  <a:pt x="29800" y="29800"/>
                </a:lnTo>
                <a:lnTo>
                  <a:pt x="7995" y="62139"/>
                </a:lnTo>
                <a:lnTo>
                  <a:pt x="0" y="101739"/>
                </a:lnTo>
                <a:lnTo>
                  <a:pt x="0" y="508660"/>
                </a:lnTo>
                <a:lnTo>
                  <a:pt x="7995" y="548265"/>
                </a:lnTo>
                <a:lnTo>
                  <a:pt x="29800" y="580604"/>
                </a:lnTo>
                <a:lnTo>
                  <a:pt x="62139" y="602406"/>
                </a:lnTo>
                <a:lnTo>
                  <a:pt x="101739" y="610400"/>
                </a:lnTo>
                <a:lnTo>
                  <a:pt x="7157326" y="610400"/>
                </a:lnTo>
                <a:lnTo>
                  <a:pt x="7196902" y="602406"/>
                </a:lnTo>
                <a:lnTo>
                  <a:pt x="7229240" y="580604"/>
                </a:lnTo>
                <a:lnTo>
                  <a:pt x="7251052" y="548265"/>
                </a:lnTo>
                <a:lnTo>
                  <a:pt x="7259053" y="508660"/>
                </a:lnTo>
                <a:lnTo>
                  <a:pt x="7259053" y="101739"/>
                </a:lnTo>
                <a:lnTo>
                  <a:pt x="7251052" y="62139"/>
                </a:lnTo>
                <a:lnTo>
                  <a:pt x="7229240" y="29800"/>
                </a:lnTo>
                <a:lnTo>
                  <a:pt x="7196902" y="7995"/>
                </a:lnTo>
                <a:lnTo>
                  <a:pt x="7157326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19797" y="6042647"/>
            <a:ext cx="7259320" cy="610870"/>
          </a:xfrm>
          <a:custGeom>
            <a:avLst/>
            <a:gdLst/>
            <a:ahLst/>
            <a:cxnLst/>
            <a:rect l="l" t="t" r="r" b="b"/>
            <a:pathLst>
              <a:path w="7259320" h="610870">
                <a:moveTo>
                  <a:pt x="0" y="101739"/>
                </a:moveTo>
                <a:lnTo>
                  <a:pt x="7995" y="62139"/>
                </a:lnTo>
                <a:lnTo>
                  <a:pt x="29800" y="29800"/>
                </a:lnTo>
                <a:lnTo>
                  <a:pt x="62139" y="7995"/>
                </a:lnTo>
                <a:lnTo>
                  <a:pt x="101739" y="0"/>
                </a:lnTo>
                <a:lnTo>
                  <a:pt x="7157326" y="0"/>
                </a:lnTo>
                <a:lnTo>
                  <a:pt x="7196902" y="7995"/>
                </a:lnTo>
                <a:lnTo>
                  <a:pt x="7229240" y="29800"/>
                </a:lnTo>
                <a:lnTo>
                  <a:pt x="7251052" y="62139"/>
                </a:lnTo>
                <a:lnTo>
                  <a:pt x="7259053" y="101739"/>
                </a:lnTo>
                <a:lnTo>
                  <a:pt x="7259053" y="508660"/>
                </a:lnTo>
                <a:lnTo>
                  <a:pt x="7251052" y="548265"/>
                </a:lnTo>
                <a:lnTo>
                  <a:pt x="7229240" y="580604"/>
                </a:lnTo>
                <a:lnTo>
                  <a:pt x="7196902" y="602406"/>
                </a:lnTo>
                <a:lnTo>
                  <a:pt x="7157326" y="610400"/>
                </a:lnTo>
                <a:lnTo>
                  <a:pt x="101739" y="610400"/>
                </a:lnTo>
                <a:lnTo>
                  <a:pt x="62139" y="602406"/>
                </a:lnTo>
                <a:lnTo>
                  <a:pt x="29800" y="580604"/>
                </a:lnTo>
                <a:lnTo>
                  <a:pt x="7995" y="548265"/>
                </a:lnTo>
                <a:lnTo>
                  <a:pt x="0" y="508660"/>
                </a:lnTo>
                <a:lnTo>
                  <a:pt x="0" y="101739"/>
                </a:lnTo>
                <a:close/>
              </a:path>
            </a:pathLst>
          </a:custGeom>
          <a:ln w="6349">
            <a:solidFill>
              <a:srgbClr val="806E6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00760" y="6184188"/>
            <a:ext cx="689355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Not: </a:t>
            </a:r>
            <a:r>
              <a:rPr dirty="0" sz="1800" spc="-5">
                <a:latin typeface="Calibri"/>
                <a:cs typeface="Calibri"/>
              </a:rPr>
              <a:t>Güneş panelleri </a:t>
            </a:r>
            <a:r>
              <a:rPr dirty="0" sz="1800" spc="-10">
                <a:latin typeface="Calibri"/>
                <a:cs typeface="Calibri"/>
              </a:rPr>
              <a:t>üzerlerine </a:t>
            </a:r>
            <a:r>
              <a:rPr dirty="0" sz="1800" spc="-5">
                <a:latin typeface="Calibri"/>
                <a:cs typeface="Calibri"/>
              </a:rPr>
              <a:t>ışık düştüğünde doğru akım (DC)</a:t>
            </a:r>
            <a:r>
              <a:rPr dirty="0" sz="1800" spc="16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üretirler.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315629" y="1646029"/>
            <a:ext cx="1105237" cy="11052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689026" y="4639727"/>
            <a:ext cx="1042546" cy="1070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3068" y="1548129"/>
            <a:ext cx="9500235" cy="13246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200" spc="-5" b="1">
                <a:solidFill>
                  <a:srgbClr val="514743"/>
                </a:solidFill>
                <a:latin typeface="Calibri"/>
                <a:cs typeface="Calibri"/>
              </a:rPr>
              <a:t>Enerjisinin Elektrik </a:t>
            </a:r>
            <a:r>
              <a:rPr dirty="0" sz="2200" spc="-10" b="1">
                <a:solidFill>
                  <a:srgbClr val="514743"/>
                </a:solidFill>
                <a:latin typeface="Calibri"/>
                <a:cs typeface="Calibri"/>
              </a:rPr>
              <a:t>Enerjisi </a:t>
            </a:r>
            <a:r>
              <a:rPr dirty="0" sz="2200" spc="-15" b="1">
                <a:solidFill>
                  <a:srgbClr val="514743"/>
                </a:solidFill>
                <a:latin typeface="Calibri"/>
                <a:cs typeface="Calibri"/>
              </a:rPr>
              <a:t>olarak </a:t>
            </a:r>
            <a:r>
              <a:rPr dirty="0" sz="2200" spc="-20" b="1">
                <a:solidFill>
                  <a:srgbClr val="514743"/>
                </a:solidFill>
                <a:latin typeface="Calibri"/>
                <a:cs typeface="Calibri"/>
              </a:rPr>
              <a:t>Evlerde</a:t>
            </a:r>
            <a:r>
              <a:rPr dirty="0" sz="2200" spc="10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514743"/>
                </a:solidFill>
                <a:latin typeface="Calibri"/>
                <a:cs typeface="Calibri"/>
              </a:rPr>
              <a:t>Kullanımı:</a:t>
            </a:r>
            <a:endParaRPr sz="2200">
              <a:latin typeface="Calibri"/>
              <a:cs typeface="Calibri"/>
            </a:endParaRPr>
          </a:p>
          <a:p>
            <a:pPr marL="20320" marR="5080">
              <a:lnSpc>
                <a:spcPct val="150100"/>
              </a:lnSpc>
              <a:spcBef>
                <a:spcPts val="385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enerjisinden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elde edilen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enerjisinin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evlerde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kullanılabilmesi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öncelikle şarj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kontrol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cihazına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invertör’a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(çevirici)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ihtiyaç</a:t>
            </a:r>
            <a:r>
              <a:rPr dirty="0" sz="2000" spc="10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vardır.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6745" y="5306314"/>
            <a:ext cx="21577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15"/>
              </a:lnSpc>
            </a:pPr>
            <a:r>
              <a:rPr dirty="0" sz="1600" spc="-15">
                <a:solidFill>
                  <a:srgbClr val="514743"/>
                </a:solidFill>
                <a:latin typeface="Calibri"/>
                <a:cs typeface="Calibri"/>
              </a:rPr>
              <a:t>Paralel </a:t>
            </a:r>
            <a:r>
              <a:rPr dirty="0" sz="1600" spc="-5">
                <a:solidFill>
                  <a:srgbClr val="514743"/>
                </a:solidFill>
                <a:latin typeface="Calibri"/>
                <a:cs typeface="Calibri"/>
              </a:rPr>
              <a:t>bağlanmış</a:t>
            </a:r>
            <a:r>
              <a:rPr dirty="0" sz="1600" spc="-7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514743"/>
                </a:solidFill>
                <a:latin typeface="Calibri"/>
                <a:cs typeface="Calibri"/>
              </a:rPr>
              <a:t>paneller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632" y="3330092"/>
            <a:ext cx="9884156" cy="3258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395459" y="2881883"/>
            <a:ext cx="2561844" cy="1908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25563" y="6069723"/>
            <a:ext cx="4217670" cy="545465"/>
          </a:xfrm>
          <a:custGeom>
            <a:avLst/>
            <a:gdLst/>
            <a:ahLst/>
            <a:cxnLst/>
            <a:rect l="l" t="t" r="r" b="b"/>
            <a:pathLst>
              <a:path w="4217670" h="545465">
                <a:moveTo>
                  <a:pt x="4126738" y="0"/>
                </a:moveTo>
                <a:lnTo>
                  <a:pt x="90932" y="0"/>
                </a:lnTo>
                <a:lnTo>
                  <a:pt x="55506" y="7142"/>
                </a:lnTo>
                <a:lnTo>
                  <a:pt x="26606" y="26620"/>
                </a:lnTo>
                <a:lnTo>
                  <a:pt x="7135" y="55512"/>
                </a:lnTo>
                <a:lnTo>
                  <a:pt x="0" y="90893"/>
                </a:lnTo>
                <a:lnTo>
                  <a:pt x="0" y="454444"/>
                </a:lnTo>
                <a:lnTo>
                  <a:pt x="7135" y="489825"/>
                </a:lnTo>
                <a:lnTo>
                  <a:pt x="26606" y="518717"/>
                </a:lnTo>
                <a:lnTo>
                  <a:pt x="55506" y="538195"/>
                </a:lnTo>
                <a:lnTo>
                  <a:pt x="90932" y="545338"/>
                </a:lnTo>
                <a:lnTo>
                  <a:pt x="4126738" y="545338"/>
                </a:lnTo>
                <a:lnTo>
                  <a:pt x="4162163" y="538195"/>
                </a:lnTo>
                <a:lnTo>
                  <a:pt x="4191063" y="518717"/>
                </a:lnTo>
                <a:lnTo>
                  <a:pt x="4210534" y="489825"/>
                </a:lnTo>
                <a:lnTo>
                  <a:pt x="4217670" y="454444"/>
                </a:lnTo>
                <a:lnTo>
                  <a:pt x="4217670" y="90893"/>
                </a:lnTo>
                <a:lnTo>
                  <a:pt x="4210534" y="55512"/>
                </a:lnTo>
                <a:lnTo>
                  <a:pt x="4191063" y="26620"/>
                </a:lnTo>
                <a:lnTo>
                  <a:pt x="4162163" y="7142"/>
                </a:lnTo>
                <a:lnTo>
                  <a:pt x="4126738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401560" y="6046025"/>
            <a:ext cx="4265930" cy="593090"/>
          </a:xfrm>
          <a:custGeom>
            <a:avLst/>
            <a:gdLst/>
            <a:ahLst/>
            <a:cxnLst/>
            <a:rect l="l" t="t" r="r" b="b"/>
            <a:pathLst>
              <a:path w="4265930" h="593090">
                <a:moveTo>
                  <a:pt x="4150867" y="0"/>
                </a:moveTo>
                <a:lnTo>
                  <a:pt x="113664" y="0"/>
                </a:lnTo>
                <a:lnTo>
                  <a:pt x="90550" y="2540"/>
                </a:lnTo>
                <a:lnTo>
                  <a:pt x="49783" y="20320"/>
                </a:lnTo>
                <a:lnTo>
                  <a:pt x="19176" y="52070"/>
                </a:lnTo>
                <a:lnTo>
                  <a:pt x="2158" y="93980"/>
                </a:lnTo>
                <a:lnTo>
                  <a:pt x="0" y="116839"/>
                </a:lnTo>
                <a:lnTo>
                  <a:pt x="126" y="480060"/>
                </a:lnTo>
                <a:lnTo>
                  <a:pt x="9524" y="524510"/>
                </a:lnTo>
                <a:lnTo>
                  <a:pt x="34543" y="561340"/>
                </a:lnTo>
                <a:lnTo>
                  <a:pt x="71246" y="585470"/>
                </a:lnTo>
                <a:lnTo>
                  <a:pt x="104393" y="593090"/>
                </a:lnTo>
                <a:lnTo>
                  <a:pt x="4163694" y="593090"/>
                </a:lnTo>
                <a:lnTo>
                  <a:pt x="4206747" y="579120"/>
                </a:lnTo>
                <a:lnTo>
                  <a:pt x="4226051" y="565150"/>
                </a:lnTo>
                <a:lnTo>
                  <a:pt x="114934" y="565150"/>
                </a:lnTo>
                <a:lnTo>
                  <a:pt x="105790" y="563880"/>
                </a:lnTo>
                <a:lnTo>
                  <a:pt x="89026" y="561340"/>
                </a:lnTo>
                <a:lnTo>
                  <a:pt x="81279" y="557530"/>
                </a:lnTo>
                <a:lnTo>
                  <a:pt x="73659" y="554990"/>
                </a:lnTo>
                <a:lnTo>
                  <a:pt x="43433" y="527050"/>
                </a:lnTo>
                <a:lnTo>
                  <a:pt x="29209" y="487680"/>
                </a:lnTo>
                <a:lnTo>
                  <a:pt x="28882" y="480060"/>
                </a:lnTo>
                <a:lnTo>
                  <a:pt x="28901" y="114300"/>
                </a:lnTo>
                <a:lnTo>
                  <a:pt x="39369" y="73660"/>
                </a:lnTo>
                <a:lnTo>
                  <a:pt x="43687" y="67310"/>
                </a:lnTo>
                <a:lnTo>
                  <a:pt x="48640" y="59690"/>
                </a:lnTo>
                <a:lnTo>
                  <a:pt x="54228" y="54610"/>
                </a:lnTo>
                <a:lnTo>
                  <a:pt x="60324" y="48260"/>
                </a:lnTo>
                <a:lnTo>
                  <a:pt x="67055" y="43180"/>
                </a:lnTo>
                <a:lnTo>
                  <a:pt x="106298" y="29210"/>
                </a:lnTo>
                <a:lnTo>
                  <a:pt x="4227067" y="29210"/>
                </a:lnTo>
                <a:lnTo>
                  <a:pt x="4223003" y="25400"/>
                </a:lnTo>
                <a:lnTo>
                  <a:pt x="4183887" y="5080"/>
                </a:lnTo>
                <a:lnTo>
                  <a:pt x="4172711" y="2540"/>
                </a:lnTo>
                <a:lnTo>
                  <a:pt x="4150867" y="0"/>
                </a:lnTo>
                <a:close/>
              </a:path>
              <a:path w="4265930" h="593090">
                <a:moveTo>
                  <a:pt x="4227067" y="29210"/>
                </a:moveTo>
                <a:lnTo>
                  <a:pt x="4159884" y="29210"/>
                </a:lnTo>
                <a:lnTo>
                  <a:pt x="4168393" y="30480"/>
                </a:lnTo>
                <a:lnTo>
                  <a:pt x="4176648" y="33020"/>
                </a:lnTo>
                <a:lnTo>
                  <a:pt x="4211954" y="54610"/>
                </a:lnTo>
                <a:lnTo>
                  <a:pt x="4233163" y="90170"/>
                </a:lnTo>
                <a:lnTo>
                  <a:pt x="4236792" y="114300"/>
                </a:lnTo>
                <a:lnTo>
                  <a:pt x="4236792" y="480060"/>
                </a:lnTo>
                <a:lnTo>
                  <a:pt x="4226432" y="520700"/>
                </a:lnTo>
                <a:lnTo>
                  <a:pt x="4198746" y="549910"/>
                </a:lnTo>
                <a:lnTo>
                  <a:pt x="4167885" y="563880"/>
                </a:lnTo>
                <a:lnTo>
                  <a:pt x="4159503" y="563880"/>
                </a:lnTo>
                <a:lnTo>
                  <a:pt x="4150613" y="565150"/>
                </a:lnTo>
                <a:lnTo>
                  <a:pt x="4226051" y="565150"/>
                </a:lnTo>
                <a:lnTo>
                  <a:pt x="4233036" y="558800"/>
                </a:lnTo>
                <a:lnTo>
                  <a:pt x="4257039" y="521970"/>
                </a:lnTo>
                <a:lnTo>
                  <a:pt x="4265612" y="480060"/>
                </a:lnTo>
                <a:lnTo>
                  <a:pt x="4265675" y="114300"/>
                </a:lnTo>
                <a:lnTo>
                  <a:pt x="4264913" y="102870"/>
                </a:lnTo>
                <a:lnTo>
                  <a:pt x="4251197" y="59690"/>
                </a:lnTo>
                <a:lnTo>
                  <a:pt x="4231131" y="33020"/>
                </a:lnTo>
                <a:lnTo>
                  <a:pt x="4227067" y="29210"/>
                </a:lnTo>
                <a:close/>
              </a:path>
              <a:path w="4265930" h="593090">
                <a:moveTo>
                  <a:pt x="4159376" y="39370"/>
                </a:moveTo>
                <a:lnTo>
                  <a:pt x="107695" y="39370"/>
                </a:lnTo>
                <a:lnTo>
                  <a:pt x="92836" y="41910"/>
                </a:lnTo>
                <a:lnTo>
                  <a:pt x="56387" y="66040"/>
                </a:lnTo>
                <a:lnTo>
                  <a:pt x="38861" y="106680"/>
                </a:lnTo>
                <a:lnTo>
                  <a:pt x="38462" y="480060"/>
                </a:lnTo>
                <a:lnTo>
                  <a:pt x="38734" y="486410"/>
                </a:lnTo>
                <a:lnTo>
                  <a:pt x="55498" y="527050"/>
                </a:lnTo>
                <a:lnTo>
                  <a:pt x="91439" y="551180"/>
                </a:lnTo>
                <a:lnTo>
                  <a:pt x="106298" y="554990"/>
                </a:lnTo>
                <a:lnTo>
                  <a:pt x="4158106" y="554990"/>
                </a:lnTo>
                <a:lnTo>
                  <a:pt x="4172965" y="552450"/>
                </a:lnTo>
                <a:lnTo>
                  <a:pt x="4179950" y="549910"/>
                </a:lnTo>
                <a:lnTo>
                  <a:pt x="4186681" y="546100"/>
                </a:lnTo>
                <a:lnTo>
                  <a:pt x="114934" y="546100"/>
                </a:lnTo>
                <a:lnTo>
                  <a:pt x="106806" y="544830"/>
                </a:lnTo>
                <a:lnTo>
                  <a:pt x="93852" y="542290"/>
                </a:lnTo>
                <a:lnTo>
                  <a:pt x="81914" y="537210"/>
                </a:lnTo>
                <a:lnTo>
                  <a:pt x="76707" y="533400"/>
                </a:lnTo>
                <a:lnTo>
                  <a:pt x="71373" y="529590"/>
                </a:lnTo>
                <a:lnTo>
                  <a:pt x="49021" y="491490"/>
                </a:lnTo>
                <a:lnTo>
                  <a:pt x="48078" y="114300"/>
                </a:lnTo>
                <a:lnTo>
                  <a:pt x="48513" y="106680"/>
                </a:lnTo>
                <a:lnTo>
                  <a:pt x="68452" y="67310"/>
                </a:lnTo>
                <a:lnTo>
                  <a:pt x="109092" y="48260"/>
                </a:lnTo>
                <a:lnTo>
                  <a:pt x="4187951" y="48260"/>
                </a:lnTo>
                <a:lnTo>
                  <a:pt x="4181220" y="44450"/>
                </a:lnTo>
                <a:lnTo>
                  <a:pt x="4174235" y="41910"/>
                </a:lnTo>
                <a:lnTo>
                  <a:pt x="4159376" y="39370"/>
                </a:lnTo>
                <a:close/>
              </a:path>
              <a:path w="4265930" h="593090">
                <a:moveTo>
                  <a:pt x="4187951" y="48260"/>
                </a:moveTo>
                <a:lnTo>
                  <a:pt x="4158995" y="48260"/>
                </a:lnTo>
                <a:lnTo>
                  <a:pt x="4165599" y="49530"/>
                </a:lnTo>
                <a:lnTo>
                  <a:pt x="4171822" y="52070"/>
                </a:lnTo>
                <a:lnTo>
                  <a:pt x="4183887" y="57150"/>
                </a:lnTo>
                <a:lnTo>
                  <a:pt x="4188967" y="60960"/>
                </a:lnTo>
                <a:lnTo>
                  <a:pt x="4194301" y="64770"/>
                </a:lnTo>
                <a:lnTo>
                  <a:pt x="4216653" y="102870"/>
                </a:lnTo>
                <a:lnTo>
                  <a:pt x="4217711" y="114300"/>
                </a:lnTo>
                <a:lnTo>
                  <a:pt x="4217670" y="477520"/>
                </a:lnTo>
                <a:lnTo>
                  <a:pt x="4205731" y="516890"/>
                </a:lnTo>
                <a:lnTo>
                  <a:pt x="4175886" y="541020"/>
                </a:lnTo>
                <a:lnTo>
                  <a:pt x="4156582" y="546100"/>
                </a:lnTo>
                <a:lnTo>
                  <a:pt x="4186681" y="546100"/>
                </a:lnTo>
                <a:lnTo>
                  <a:pt x="4217796" y="515620"/>
                </a:lnTo>
                <a:lnTo>
                  <a:pt x="4227258" y="114300"/>
                </a:lnTo>
                <a:lnTo>
                  <a:pt x="4226940" y="107950"/>
                </a:lnTo>
                <a:lnTo>
                  <a:pt x="4210176" y="67310"/>
                </a:lnTo>
                <a:lnTo>
                  <a:pt x="4194047" y="52070"/>
                </a:lnTo>
                <a:lnTo>
                  <a:pt x="4187951" y="48260"/>
                </a:lnTo>
                <a:close/>
              </a:path>
            </a:pathLst>
          </a:custGeom>
          <a:solidFill>
            <a:srgbClr val="3931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531734" y="6074765"/>
            <a:ext cx="377825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Calibri"/>
                <a:cs typeface="Calibri"/>
              </a:rPr>
              <a:t>İnvertör(Çevirici): </a:t>
            </a:r>
            <a:r>
              <a:rPr dirty="0" sz="1600" spc="-5">
                <a:latin typeface="Calibri"/>
                <a:cs typeface="Calibri"/>
              </a:rPr>
              <a:t>Doğru akımı(DC),</a:t>
            </a:r>
            <a:r>
              <a:rPr dirty="0" sz="1600" spc="5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Alternatif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Calibri"/>
                <a:cs typeface="Calibri"/>
              </a:rPr>
              <a:t>akıma(AC)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çevirir.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6181" y="6069723"/>
            <a:ext cx="3710304" cy="545465"/>
          </a:xfrm>
          <a:custGeom>
            <a:avLst/>
            <a:gdLst/>
            <a:ahLst/>
            <a:cxnLst/>
            <a:rect l="l" t="t" r="r" b="b"/>
            <a:pathLst>
              <a:path w="3710304" h="545465">
                <a:moveTo>
                  <a:pt x="3619309" y="0"/>
                </a:moveTo>
                <a:lnTo>
                  <a:pt x="90893" y="0"/>
                </a:lnTo>
                <a:lnTo>
                  <a:pt x="55517" y="7142"/>
                </a:lnTo>
                <a:lnTo>
                  <a:pt x="26625" y="26620"/>
                </a:lnTo>
                <a:lnTo>
                  <a:pt x="7144" y="55512"/>
                </a:lnTo>
                <a:lnTo>
                  <a:pt x="0" y="90893"/>
                </a:lnTo>
                <a:lnTo>
                  <a:pt x="0" y="454444"/>
                </a:lnTo>
                <a:lnTo>
                  <a:pt x="7144" y="489825"/>
                </a:lnTo>
                <a:lnTo>
                  <a:pt x="26625" y="518717"/>
                </a:lnTo>
                <a:lnTo>
                  <a:pt x="55517" y="538195"/>
                </a:lnTo>
                <a:lnTo>
                  <a:pt x="90893" y="545338"/>
                </a:lnTo>
                <a:lnTo>
                  <a:pt x="3619309" y="545338"/>
                </a:lnTo>
                <a:lnTo>
                  <a:pt x="3654661" y="538195"/>
                </a:lnTo>
                <a:lnTo>
                  <a:pt x="3683523" y="518717"/>
                </a:lnTo>
                <a:lnTo>
                  <a:pt x="3702980" y="489825"/>
                </a:lnTo>
                <a:lnTo>
                  <a:pt x="3710114" y="454444"/>
                </a:lnTo>
                <a:lnTo>
                  <a:pt x="3710114" y="90893"/>
                </a:lnTo>
                <a:lnTo>
                  <a:pt x="3702980" y="55512"/>
                </a:lnTo>
                <a:lnTo>
                  <a:pt x="3683523" y="26620"/>
                </a:lnTo>
                <a:lnTo>
                  <a:pt x="3654661" y="7142"/>
                </a:lnTo>
                <a:lnTo>
                  <a:pt x="3619309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2280" y="6046025"/>
            <a:ext cx="3758565" cy="593090"/>
          </a:xfrm>
          <a:custGeom>
            <a:avLst/>
            <a:gdLst/>
            <a:ahLst/>
            <a:cxnLst/>
            <a:rect l="l" t="t" r="r" b="b"/>
            <a:pathLst>
              <a:path w="3758565" h="593090">
                <a:moveTo>
                  <a:pt x="3643210" y="0"/>
                </a:moveTo>
                <a:lnTo>
                  <a:pt x="113614" y="0"/>
                </a:lnTo>
                <a:lnTo>
                  <a:pt x="90487" y="2540"/>
                </a:lnTo>
                <a:lnTo>
                  <a:pt x="49745" y="20320"/>
                </a:lnTo>
                <a:lnTo>
                  <a:pt x="19050" y="52070"/>
                </a:lnTo>
                <a:lnTo>
                  <a:pt x="2031" y="93980"/>
                </a:lnTo>
                <a:lnTo>
                  <a:pt x="0" y="480060"/>
                </a:lnTo>
                <a:lnTo>
                  <a:pt x="698" y="491490"/>
                </a:lnTo>
                <a:lnTo>
                  <a:pt x="14477" y="534670"/>
                </a:lnTo>
                <a:lnTo>
                  <a:pt x="42697" y="567690"/>
                </a:lnTo>
                <a:lnTo>
                  <a:pt x="81724" y="589280"/>
                </a:lnTo>
                <a:lnTo>
                  <a:pt x="104279" y="593090"/>
                </a:lnTo>
                <a:lnTo>
                  <a:pt x="3656037" y="593090"/>
                </a:lnTo>
                <a:lnTo>
                  <a:pt x="3698963" y="579120"/>
                </a:lnTo>
                <a:lnTo>
                  <a:pt x="3718373" y="565150"/>
                </a:lnTo>
                <a:lnTo>
                  <a:pt x="114833" y="565150"/>
                </a:lnTo>
                <a:lnTo>
                  <a:pt x="105740" y="563880"/>
                </a:lnTo>
                <a:lnTo>
                  <a:pt x="88988" y="561340"/>
                </a:lnTo>
                <a:lnTo>
                  <a:pt x="81153" y="557530"/>
                </a:lnTo>
                <a:lnTo>
                  <a:pt x="73558" y="554990"/>
                </a:lnTo>
                <a:lnTo>
                  <a:pt x="43345" y="527050"/>
                </a:lnTo>
                <a:lnTo>
                  <a:pt x="29184" y="487680"/>
                </a:lnTo>
                <a:lnTo>
                  <a:pt x="28814" y="480060"/>
                </a:lnTo>
                <a:lnTo>
                  <a:pt x="28832" y="114300"/>
                </a:lnTo>
                <a:lnTo>
                  <a:pt x="39255" y="73660"/>
                </a:lnTo>
                <a:lnTo>
                  <a:pt x="43573" y="67310"/>
                </a:lnTo>
                <a:lnTo>
                  <a:pt x="48577" y="59690"/>
                </a:lnTo>
                <a:lnTo>
                  <a:pt x="54114" y="54610"/>
                </a:lnTo>
                <a:lnTo>
                  <a:pt x="60223" y="48260"/>
                </a:lnTo>
                <a:lnTo>
                  <a:pt x="66929" y="43180"/>
                </a:lnTo>
                <a:lnTo>
                  <a:pt x="106210" y="29210"/>
                </a:lnTo>
                <a:lnTo>
                  <a:pt x="3719474" y="29210"/>
                </a:lnTo>
                <a:lnTo>
                  <a:pt x="3715473" y="25400"/>
                </a:lnTo>
                <a:lnTo>
                  <a:pt x="3676230" y="5080"/>
                </a:lnTo>
                <a:lnTo>
                  <a:pt x="3665054" y="2540"/>
                </a:lnTo>
                <a:lnTo>
                  <a:pt x="3643210" y="0"/>
                </a:lnTo>
                <a:close/>
              </a:path>
              <a:path w="3758565" h="593090">
                <a:moveTo>
                  <a:pt x="3719474" y="29210"/>
                </a:moveTo>
                <a:lnTo>
                  <a:pt x="3652227" y="29210"/>
                </a:lnTo>
                <a:lnTo>
                  <a:pt x="3660736" y="30480"/>
                </a:lnTo>
                <a:lnTo>
                  <a:pt x="3676992" y="35560"/>
                </a:lnTo>
                <a:lnTo>
                  <a:pt x="3709885" y="60960"/>
                </a:lnTo>
                <a:lnTo>
                  <a:pt x="3727665" y="97790"/>
                </a:lnTo>
                <a:lnTo>
                  <a:pt x="3729262" y="114300"/>
                </a:lnTo>
                <a:lnTo>
                  <a:pt x="3729244" y="480060"/>
                </a:lnTo>
                <a:lnTo>
                  <a:pt x="3718902" y="520700"/>
                </a:lnTo>
                <a:lnTo>
                  <a:pt x="3691216" y="549910"/>
                </a:lnTo>
                <a:lnTo>
                  <a:pt x="3660228" y="563880"/>
                </a:lnTo>
                <a:lnTo>
                  <a:pt x="3651846" y="563880"/>
                </a:lnTo>
                <a:lnTo>
                  <a:pt x="3642956" y="565150"/>
                </a:lnTo>
                <a:lnTo>
                  <a:pt x="3718373" y="565150"/>
                </a:lnTo>
                <a:lnTo>
                  <a:pt x="3725252" y="558800"/>
                </a:lnTo>
                <a:lnTo>
                  <a:pt x="3749509" y="521970"/>
                </a:lnTo>
                <a:lnTo>
                  <a:pt x="3758082" y="480060"/>
                </a:lnTo>
                <a:lnTo>
                  <a:pt x="3758145" y="114300"/>
                </a:lnTo>
                <a:lnTo>
                  <a:pt x="3757383" y="102870"/>
                </a:lnTo>
                <a:lnTo>
                  <a:pt x="3743667" y="59690"/>
                </a:lnTo>
                <a:lnTo>
                  <a:pt x="3723474" y="33020"/>
                </a:lnTo>
                <a:lnTo>
                  <a:pt x="3719474" y="29210"/>
                </a:lnTo>
                <a:close/>
              </a:path>
              <a:path w="3758565" h="593090">
                <a:moveTo>
                  <a:pt x="3651719" y="39370"/>
                </a:moveTo>
                <a:lnTo>
                  <a:pt x="107619" y="39370"/>
                </a:lnTo>
                <a:lnTo>
                  <a:pt x="92748" y="41910"/>
                </a:lnTo>
                <a:lnTo>
                  <a:pt x="56286" y="66040"/>
                </a:lnTo>
                <a:lnTo>
                  <a:pt x="38823" y="106680"/>
                </a:lnTo>
                <a:lnTo>
                  <a:pt x="38432" y="114300"/>
                </a:lnTo>
                <a:lnTo>
                  <a:pt x="38439" y="480060"/>
                </a:lnTo>
                <a:lnTo>
                  <a:pt x="51053" y="520700"/>
                </a:lnTo>
                <a:lnTo>
                  <a:pt x="91414" y="551180"/>
                </a:lnTo>
                <a:lnTo>
                  <a:pt x="106235" y="554990"/>
                </a:lnTo>
                <a:lnTo>
                  <a:pt x="3650449" y="554990"/>
                </a:lnTo>
                <a:lnTo>
                  <a:pt x="3665308" y="552450"/>
                </a:lnTo>
                <a:lnTo>
                  <a:pt x="3672420" y="549910"/>
                </a:lnTo>
                <a:lnTo>
                  <a:pt x="3679024" y="546100"/>
                </a:lnTo>
                <a:lnTo>
                  <a:pt x="114833" y="546100"/>
                </a:lnTo>
                <a:lnTo>
                  <a:pt x="106718" y="544830"/>
                </a:lnTo>
                <a:lnTo>
                  <a:pt x="100076" y="543560"/>
                </a:lnTo>
                <a:lnTo>
                  <a:pt x="93840" y="542290"/>
                </a:lnTo>
                <a:lnTo>
                  <a:pt x="81813" y="537210"/>
                </a:lnTo>
                <a:lnTo>
                  <a:pt x="76644" y="533400"/>
                </a:lnTo>
                <a:lnTo>
                  <a:pt x="71335" y="529590"/>
                </a:lnTo>
                <a:lnTo>
                  <a:pt x="48996" y="491490"/>
                </a:lnTo>
                <a:lnTo>
                  <a:pt x="48014" y="480060"/>
                </a:lnTo>
                <a:lnTo>
                  <a:pt x="48031" y="114300"/>
                </a:lnTo>
                <a:lnTo>
                  <a:pt x="59931" y="77470"/>
                </a:lnTo>
                <a:lnTo>
                  <a:pt x="89814" y="53340"/>
                </a:lnTo>
                <a:lnTo>
                  <a:pt x="109029" y="48260"/>
                </a:lnTo>
                <a:lnTo>
                  <a:pt x="3680294" y="48260"/>
                </a:lnTo>
                <a:lnTo>
                  <a:pt x="3673690" y="44450"/>
                </a:lnTo>
                <a:lnTo>
                  <a:pt x="3666578" y="41910"/>
                </a:lnTo>
                <a:lnTo>
                  <a:pt x="3651719" y="39370"/>
                </a:lnTo>
                <a:close/>
              </a:path>
              <a:path w="3758565" h="593090">
                <a:moveTo>
                  <a:pt x="3680294" y="48260"/>
                </a:moveTo>
                <a:lnTo>
                  <a:pt x="3651338" y="48260"/>
                </a:lnTo>
                <a:lnTo>
                  <a:pt x="3657942" y="49530"/>
                </a:lnTo>
                <a:lnTo>
                  <a:pt x="3670388" y="54610"/>
                </a:lnTo>
                <a:lnTo>
                  <a:pt x="3702773" y="85090"/>
                </a:lnTo>
                <a:lnTo>
                  <a:pt x="3710076" y="480060"/>
                </a:lnTo>
                <a:lnTo>
                  <a:pt x="3709758" y="486410"/>
                </a:lnTo>
                <a:lnTo>
                  <a:pt x="3708615" y="494030"/>
                </a:lnTo>
                <a:lnTo>
                  <a:pt x="3706837" y="500380"/>
                </a:lnTo>
                <a:lnTo>
                  <a:pt x="3704424" y="505460"/>
                </a:lnTo>
                <a:lnTo>
                  <a:pt x="3701503" y="511810"/>
                </a:lnTo>
                <a:lnTo>
                  <a:pt x="3674071" y="538480"/>
                </a:lnTo>
                <a:lnTo>
                  <a:pt x="3648925" y="546100"/>
                </a:lnTo>
                <a:lnTo>
                  <a:pt x="3679024" y="546100"/>
                </a:lnTo>
                <a:lnTo>
                  <a:pt x="3710139" y="515620"/>
                </a:lnTo>
                <a:lnTo>
                  <a:pt x="3719728" y="114300"/>
                </a:lnTo>
                <a:lnTo>
                  <a:pt x="3719410" y="107950"/>
                </a:lnTo>
                <a:lnTo>
                  <a:pt x="3702773" y="67310"/>
                </a:lnTo>
                <a:lnTo>
                  <a:pt x="3686517" y="52070"/>
                </a:lnTo>
                <a:lnTo>
                  <a:pt x="3680294" y="48260"/>
                </a:lnTo>
                <a:close/>
              </a:path>
            </a:pathLst>
          </a:custGeom>
          <a:solidFill>
            <a:srgbClr val="3931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1731" y="6074765"/>
            <a:ext cx="324548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Şarj </a:t>
            </a:r>
            <a:r>
              <a:rPr dirty="0" sz="1600" spc="-15" b="1">
                <a:latin typeface="Calibri"/>
                <a:cs typeface="Calibri"/>
              </a:rPr>
              <a:t>kontrol </a:t>
            </a:r>
            <a:r>
              <a:rPr dirty="0" sz="1600" spc="-5" b="1">
                <a:latin typeface="Calibri"/>
                <a:cs typeface="Calibri"/>
              </a:rPr>
              <a:t>cihazı: </a:t>
            </a:r>
            <a:r>
              <a:rPr dirty="0" sz="1600" spc="-5">
                <a:latin typeface="Calibri"/>
                <a:cs typeface="Calibri"/>
              </a:rPr>
              <a:t>Akülerin sağlıklı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şarj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10">
                <a:latin typeface="Calibri"/>
                <a:cs typeface="Calibri"/>
              </a:rPr>
              <a:t>olmasını</a:t>
            </a:r>
            <a:r>
              <a:rPr dirty="0" sz="1600" spc="-30">
                <a:latin typeface="Calibri"/>
                <a:cs typeface="Calibri"/>
              </a:rPr>
              <a:t> sağlar.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8989" y="1713458"/>
            <a:ext cx="4867910" cy="3684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95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Günümüzde güneş enerjisinden elektrik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üretim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alanı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oldukça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genişlemiştir.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panelleri</a:t>
            </a:r>
            <a:r>
              <a:rPr dirty="0" sz="2000" spc="6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ile;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Evlerin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binaların</a:t>
            </a:r>
            <a:r>
              <a:rPr dirty="0" sz="2000" spc="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çatılarında,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Verimsiz 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tarım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alanı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olmayan</a:t>
            </a:r>
            <a:r>
              <a:rPr dirty="0" sz="2000" spc="5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alanlarda,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Çöllerde,</a:t>
            </a:r>
            <a:endParaRPr sz="2000">
              <a:latin typeface="Calibri"/>
              <a:cs typeface="Calibri"/>
            </a:endParaRPr>
          </a:p>
          <a:p>
            <a:pPr marL="299085" marR="304800" indent="-286385">
              <a:lnSpc>
                <a:spcPct val="15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Denizlerde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vb.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yerlerde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 ile  elektrik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üretilmektedir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yakın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gelecekte  çok daha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fazla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yaygınlaşacaktır.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08392" y="3823715"/>
            <a:ext cx="3678936" cy="2459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23758" y="1403985"/>
            <a:ext cx="3648075" cy="2429510"/>
          </a:xfrm>
          <a:custGeom>
            <a:avLst/>
            <a:gdLst/>
            <a:ahLst/>
            <a:cxnLst/>
            <a:rect l="l" t="t" r="r" b="b"/>
            <a:pathLst>
              <a:path w="3648075" h="2429510">
                <a:moveTo>
                  <a:pt x="3438905" y="0"/>
                </a:moveTo>
                <a:lnTo>
                  <a:pt x="208788" y="0"/>
                </a:lnTo>
                <a:lnTo>
                  <a:pt x="160913" y="5513"/>
                </a:lnTo>
                <a:lnTo>
                  <a:pt x="116965" y="21220"/>
                </a:lnTo>
                <a:lnTo>
                  <a:pt x="78199" y="45866"/>
                </a:lnTo>
                <a:lnTo>
                  <a:pt x="45866" y="78199"/>
                </a:lnTo>
                <a:lnTo>
                  <a:pt x="21220" y="116965"/>
                </a:lnTo>
                <a:lnTo>
                  <a:pt x="5513" y="160913"/>
                </a:lnTo>
                <a:lnTo>
                  <a:pt x="0" y="208787"/>
                </a:lnTo>
                <a:lnTo>
                  <a:pt x="0" y="2220595"/>
                </a:lnTo>
                <a:lnTo>
                  <a:pt x="5513" y="2268469"/>
                </a:lnTo>
                <a:lnTo>
                  <a:pt x="21220" y="2312417"/>
                </a:lnTo>
                <a:lnTo>
                  <a:pt x="45866" y="2351183"/>
                </a:lnTo>
                <a:lnTo>
                  <a:pt x="78199" y="2383516"/>
                </a:lnTo>
                <a:lnTo>
                  <a:pt x="116965" y="2408162"/>
                </a:lnTo>
                <a:lnTo>
                  <a:pt x="160913" y="2423869"/>
                </a:lnTo>
                <a:lnTo>
                  <a:pt x="208788" y="2429383"/>
                </a:lnTo>
                <a:lnTo>
                  <a:pt x="3438905" y="2429383"/>
                </a:lnTo>
                <a:lnTo>
                  <a:pt x="3486780" y="2423869"/>
                </a:lnTo>
                <a:lnTo>
                  <a:pt x="3530728" y="2408162"/>
                </a:lnTo>
                <a:lnTo>
                  <a:pt x="3569494" y="2383516"/>
                </a:lnTo>
                <a:lnTo>
                  <a:pt x="3601827" y="2351183"/>
                </a:lnTo>
                <a:lnTo>
                  <a:pt x="3626473" y="2312417"/>
                </a:lnTo>
                <a:lnTo>
                  <a:pt x="3642180" y="2268469"/>
                </a:lnTo>
                <a:lnTo>
                  <a:pt x="3647694" y="2220595"/>
                </a:lnTo>
                <a:lnTo>
                  <a:pt x="3647694" y="208787"/>
                </a:lnTo>
                <a:lnTo>
                  <a:pt x="3642180" y="160913"/>
                </a:lnTo>
                <a:lnTo>
                  <a:pt x="3626473" y="116965"/>
                </a:lnTo>
                <a:lnTo>
                  <a:pt x="3601827" y="78199"/>
                </a:lnTo>
                <a:lnTo>
                  <a:pt x="3569494" y="45866"/>
                </a:lnTo>
                <a:lnTo>
                  <a:pt x="3530728" y="21220"/>
                </a:lnTo>
                <a:lnTo>
                  <a:pt x="3486780" y="5513"/>
                </a:lnTo>
                <a:lnTo>
                  <a:pt x="343890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723758" y="1403985"/>
            <a:ext cx="3647694" cy="2429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83579" y="6566914"/>
            <a:ext cx="3913631" cy="291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98820" y="4434713"/>
            <a:ext cx="3883025" cy="2142490"/>
          </a:xfrm>
          <a:custGeom>
            <a:avLst/>
            <a:gdLst/>
            <a:ahLst/>
            <a:cxnLst/>
            <a:rect l="l" t="t" r="r" b="b"/>
            <a:pathLst>
              <a:path w="3883025" h="2142490">
                <a:moveTo>
                  <a:pt x="3698621" y="0"/>
                </a:moveTo>
                <a:lnTo>
                  <a:pt x="184023" y="0"/>
                </a:lnTo>
                <a:lnTo>
                  <a:pt x="135113" y="6576"/>
                </a:lnTo>
                <a:lnTo>
                  <a:pt x="91157" y="25136"/>
                </a:lnTo>
                <a:lnTo>
                  <a:pt x="53911" y="53927"/>
                </a:lnTo>
                <a:lnTo>
                  <a:pt x="25131" y="91195"/>
                </a:lnTo>
                <a:lnTo>
                  <a:pt x="6575" y="135187"/>
                </a:lnTo>
                <a:lnTo>
                  <a:pt x="0" y="184150"/>
                </a:lnTo>
                <a:lnTo>
                  <a:pt x="0" y="1958136"/>
                </a:lnTo>
                <a:lnTo>
                  <a:pt x="6575" y="2007073"/>
                </a:lnTo>
                <a:lnTo>
                  <a:pt x="25131" y="2051050"/>
                </a:lnTo>
                <a:lnTo>
                  <a:pt x="53911" y="2088310"/>
                </a:lnTo>
                <a:lnTo>
                  <a:pt x="91157" y="2117098"/>
                </a:lnTo>
                <a:lnTo>
                  <a:pt x="135113" y="2135658"/>
                </a:lnTo>
                <a:lnTo>
                  <a:pt x="184023" y="2142236"/>
                </a:lnTo>
                <a:lnTo>
                  <a:pt x="3698621" y="2142236"/>
                </a:lnTo>
                <a:lnTo>
                  <a:pt x="3747530" y="2135658"/>
                </a:lnTo>
                <a:lnTo>
                  <a:pt x="3791486" y="2117098"/>
                </a:lnTo>
                <a:lnTo>
                  <a:pt x="3828732" y="2088310"/>
                </a:lnTo>
                <a:lnTo>
                  <a:pt x="3857512" y="2051050"/>
                </a:lnTo>
                <a:lnTo>
                  <a:pt x="3876068" y="2007073"/>
                </a:lnTo>
                <a:lnTo>
                  <a:pt x="3882644" y="1958136"/>
                </a:lnTo>
                <a:lnTo>
                  <a:pt x="3882644" y="184150"/>
                </a:lnTo>
                <a:lnTo>
                  <a:pt x="3876068" y="135187"/>
                </a:lnTo>
                <a:lnTo>
                  <a:pt x="3857512" y="91195"/>
                </a:lnTo>
                <a:lnTo>
                  <a:pt x="3828732" y="53927"/>
                </a:lnTo>
                <a:lnTo>
                  <a:pt x="3791486" y="25136"/>
                </a:lnTo>
                <a:lnTo>
                  <a:pt x="3747530" y="6576"/>
                </a:lnTo>
                <a:lnTo>
                  <a:pt x="369862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98820" y="4434713"/>
            <a:ext cx="3882644" cy="21422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44840" y="3488434"/>
            <a:ext cx="3133344" cy="3296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5332095" y="2202688"/>
            <a:ext cx="6265799" cy="2195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04163" y="1585721"/>
            <a:ext cx="7566025" cy="4888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b) </a:t>
            </a: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Rüzgar</a:t>
            </a:r>
            <a:r>
              <a:rPr dirty="0" sz="2400" spc="-3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Enerjisi:</a:t>
            </a:r>
            <a:endParaRPr sz="2400">
              <a:latin typeface="Calibri"/>
              <a:cs typeface="Calibri"/>
            </a:endParaRPr>
          </a:p>
          <a:p>
            <a:pPr marL="343535" marR="3427729">
              <a:lnSpc>
                <a:spcPct val="150000"/>
              </a:lnSpc>
              <a:spcBef>
                <a:spcPts val="670"/>
              </a:spcBef>
            </a:pP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Rüzgâr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alçak basınçla yüksek basınç  bölgesi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arasında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değiştiren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hava 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akımıdır,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daima yüksek basınç  alanından alçak basınç alanına doğru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hareket 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eder.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İki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bölge arasındaki  basınç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farkı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ne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kadar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büyük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olursa,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hava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akım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hızı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o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kadar fazla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45">
                <a:solidFill>
                  <a:srgbClr val="514743"/>
                </a:solidFill>
                <a:latin typeface="Calibri"/>
                <a:cs typeface="Calibri"/>
              </a:rPr>
              <a:t>olur.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343535">
              <a:lnSpc>
                <a:spcPct val="100000"/>
              </a:lnSpc>
              <a:spcBef>
                <a:spcPts val="1230"/>
              </a:spcBef>
            </a:pP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000" spc="-5" b="1">
                <a:solidFill>
                  <a:srgbClr val="514743"/>
                </a:solidFill>
                <a:latin typeface="Calibri"/>
                <a:cs typeface="Calibri"/>
              </a:rPr>
              <a:t>enerjisi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sıcak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hava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soğuk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havanın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yer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değiştirmesi ile</a:t>
            </a:r>
            <a:r>
              <a:rPr dirty="0" sz="2000" spc="1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oluşan</a:t>
            </a:r>
            <a:endParaRPr sz="2000">
              <a:latin typeface="Calibri"/>
              <a:cs typeface="Calibri"/>
            </a:endParaRPr>
          </a:p>
          <a:p>
            <a:pPr marL="343535">
              <a:lnSpc>
                <a:spcPct val="100000"/>
              </a:lnSpc>
              <a:spcBef>
                <a:spcPts val="1200"/>
              </a:spcBef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hava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akımının sahip olduğu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hareket(kinetik)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enerjisine</a:t>
            </a:r>
            <a:r>
              <a:rPr dirty="0" sz="2000" spc="5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denir.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86241" y="4695825"/>
            <a:ext cx="3048000" cy="216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76564" y="4639747"/>
            <a:ext cx="847600" cy="84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54543" y="4621110"/>
            <a:ext cx="836471" cy="8590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6889495" y="2243226"/>
            <a:ext cx="4890770" cy="399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87932" y="1543050"/>
            <a:ext cx="6181090" cy="4433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Enerjisi 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Elektrik Enerjisine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Nasıl</a:t>
            </a:r>
            <a:r>
              <a:rPr dirty="0" sz="2400" spc="-5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Dönüşür?</a:t>
            </a:r>
            <a:endParaRPr sz="2400">
              <a:latin typeface="Calibri"/>
              <a:cs typeface="Calibri"/>
            </a:endParaRPr>
          </a:p>
          <a:p>
            <a:pPr marL="12700" marR="848360">
              <a:lnSpc>
                <a:spcPct val="125000"/>
              </a:lnSpc>
              <a:spcBef>
                <a:spcPts val="1220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enerjisinden elektrik enerjisi elde etmek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için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Türbinleri kullanılmaktadır.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Türbinleri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genel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itibarı ile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pervaneler,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kule,</a:t>
            </a:r>
            <a:endParaRPr sz="2000">
              <a:latin typeface="Calibri"/>
              <a:cs typeface="Calibri"/>
            </a:endParaRPr>
          </a:p>
          <a:p>
            <a:pPr marL="12700" marR="1699260">
              <a:lnSpc>
                <a:spcPct val="125000"/>
              </a:lnSpc>
            </a:pP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jeneratör,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dişli kutusu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elektrik-elektronik  elemanlarından</a:t>
            </a:r>
            <a:r>
              <a:rPr dirty="0" sz="2000" spc="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oluşmaktadır.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54355">
              <a:lnSpc>
                <a:spcPct val="125000"/>
              </a:lnSpc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3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kanatlıdırlar.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3’ten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fazla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kanat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olduğu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zaman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her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bir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kanat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kendinden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sonraki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kanadın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alımını  düşüreceği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dönüş hızı düşecektir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bu nedenle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  ideal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kanat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sayısı</a:t>
            </a:r>
            <a:r>
              <a:rPr dirty="0" sz="2000" spc="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3’tür.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534375" y="2329899"/>
            <a:ext cx="955566" cy="955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540738" y="3464031"/>
            <a:ext cx="943018" cy="968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1745" y="1850378"/>
            <a:ext cx="4977130" cy="35318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83185">
              <a:lnSpc>
                <a:spcPct val="125000"/>
              </a:lnSpc>
              <a:spcBef>
                <a:spcPts val="95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Rüzgarda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bulunan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hareket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(kinetik) enerjisi  pervaneler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vasıtasıyla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makinelerin dönen  birimlerinde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(rotorda)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mekanik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enerjiye</a:t>
            </a:r>
            <a:r>
              <a:rPr dirty="0" sz="2000" spc="1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çevrilir.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Daha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sonra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yapılan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devir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hareketi</a:t>
            </a:r>
            <a:r>
              <a:rPr dirty="0" sz="2000" spc="7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hızlandırılarak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bu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jeneratörlere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aktarılır.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ct val="125000"/>
              </a:lnSpc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Jeneratörden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enerjisi elde edilir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elde  edilen bu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enerjisi akülere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aktarılır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veya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aküye depolanmadan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doğrudan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alıcılara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aktırılır.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11621" y="1639557"/>
            <a:ext cx="5749290" cy="4312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51026" y="1692630"/>
            <a:ext cx="4505960" cy="4674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7160">
              <a:lnSpc>
                <a:spcPct val="125000"/>
              </a:lnSpc>
              <a:spcBef>
                <a:spcPts val="1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Tipik büyük bir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türbini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yıllık yaklaşık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olarak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600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evin elektrik</a:t>
            </a:r>
            <a:r>
              <a:rPr dirty="0" sz="2000" spc="1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ihtiyacını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karşılamaktadır.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824865">
              <a:lnSpc>
                <a:spcPct val="125000"/>
              </a:lnSpc>
              <a:spcBef>
                <a:spcPts val="5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Pervanenin yarıçapına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göre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üretilen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elektriğin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çıkış gücü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değişiklik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göstermektedir.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219710">
              <a:lnSpc>
                <a:spcPct val="125000"/>
              </a:lnSpc>
              <a:spcBef>
                <a:spcPts val="5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Büyüklüklerine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göre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10 m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pervane çapına  sahip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türbini 25 kW</a:t>
            </a:r>
            <a:r>
              <a:rPr dirty="0" sz="2000" spc="-6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25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üretirken,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80 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m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pervane çapına  sahip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türbini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ise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2500 kW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 enerjisi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üretmektedir.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6457" y="1891919"/>
            <a:ext cx="5210175" cy="3681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3782" y="4269104"/>
            <a:ext cx="7788909" cy="1534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94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Nedir?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50100"/>
              </a:lnSpc>
              <a:spcBef>
                <a:spcPts val="18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Herhangi bir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hareketi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yapan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veya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yapmaya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hazır olan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kabiliyete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denir.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kısaca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iş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yapabilme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yeteneğidir.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6233" y="1596237"/>
            <a:ext cx="4559300" cy="1855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Bu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ünitede su,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gibi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doğal  kaynakları kullanarak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temiz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sürdürülebilir 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elde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etme teknolojilerini öğrenme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bir ürün tasarlama</a:t>
            </a:r>
            <a:r>
              <a:rPr dirty="0" sz="2000" spc="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amaçlanmaktadır.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47588" y="1583435"/>
            <a:ext cx="5510784" cy="5274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89750" y="3602089"/>
            <a:ext cx="1977136" cy="12552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7168006" y="2055114"/>
            <a:ext cx="4572000" cy="2762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09015" y="1464055"/>
            <a:ext cx="10582910" cy="5176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Enerjisinin</a:t>
            </a:r>
            <a:r>
              <a:rPr dirty="0" sz="2400" spc="-3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514743"/>
                </a:solidFill>
                <a:latin typeface="Calibri"/>
                <a:cs typeface="Calibri"/>
              </a:rPr>
              <a:t>Avantajları:</a:t>
            </a:r>
            <a:endParaRPr sz="2400">
              <a:latin typeface="Calibri"/>
              <a:cs typeface="Calibri"/>
            </a:endParaRPr>
          </a:p>
          <a:p>
            <a:pPr marL="299085" marR="4705985" indent="-286385">
              <a:lnSpc>
                <a:spcPct val="125000"/>
              </a:lnSpc>
              <a:spcBef>
                <a:spcPts val="1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enerjisi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elektrik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üretirken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doğaya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hiçbir </a:t>
            </a:r>
            <a:r>
              <a:rPr dirty="0" sz="2000" spc="-15" b="1">
                <a:solidFill>
                  <a:srgbClr val="514743"/>
                </a:solidFill>
                <a:latin typeface="Calibri"/>
                <a:cs typeface="Calibri"/>
              </a:rPr>
              <a:t>sera  </a:t>
            </a: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gazı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veya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bunun gibi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zararlı gazlar salınmaz. 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Temiz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  enerji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kaynağıdır.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514743"/>
              </a:buClr>
              <a:buFont typeface="Arial"/>
              <a:buChar char="•"/>
            </a:pPr>
            <a:endParaRPr sz="17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Tükenmeyen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yenilenebilir(sürdürülebilir) bir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enerjidir.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514743"/>
              </a:buClr>
              <a:buFont typeface="Arial"/>
              <a:buChar char="•"/>
            </a:pPr>
            <a:endParaRPr sz="190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enerjisinin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yakıtı rüzgârdır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bedava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</a:t>
            </a:r>
            <a:r>
              <a:rPr dirty="0" sz="2000" spc="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yakıt</a:t>
            </a:r>
            <a:endParaRPr sz="20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6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olup, hiçbir ücret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ödenmez.</a:t>
            </a:r>
            <a:endParaRPr sz="2000">
              <a:latin typeface="Calibri"/>
              <a:cs typeface="Calibri"/>
            </a:endParaRPr>
          </a:p>
          <a:p>
            <a:pPr marL="314960" marR="5080" indent="-287020">
              <a:lnSpc>
                <a:spcPct val="125000"/>
              </a:lnSpc>
              <a:spcBef>
                <a:spcPts val="1765"/>
              </a:spcBef>
              <a:buFont typeface="Arial"/>
              <a:buChar char="•"/>
              <a:tabLst>
                <a:tab pos="314960" algn="l"/>
                <a:tab pos="315595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santralleri,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güneş enerjisi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gibi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çok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fazla arazi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alanı kaplamaz.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Yani </a:t>
            </a:r>
            <a:r>
              <a:rPr dirty="0" sz="2000" b="1">
                <a:solidFill>
                  <a:srgbClr val="514743"/>
                </a:solidFill>
                <a:latin typeface="Calibri"/>
                <a:cs typeface="Calibri"/>
              </a:rPr>
              <a:t>1 MW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büyüklüğünde  bir güneş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santrali </a:t>
            </a:r>
            <a:r>
              <a:rPr dirty="0" sz="2000" b="1">
                <a:solidFill>
                  <a:srgbClr val="514743"/>
                </a:solidFill>
                <a:latin typeface="Calibri"/>
                <a:cs typeface="Calibri"/>
              </a:rPr>
              <a:t>20.000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metre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kare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alan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kaplarken,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bir adet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türbini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tek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başına </a:t>
            </a:r>
            <a:r>
              <a:rPr dirty="0" sz="2000" b="1">
                <a:solidFill>
                  <a:srgbClr val="514743"/>
                </a:solidFill>
                <a:latin typeface="Calibri"/>
                <a:cs typeface="Calibri"/>
              </a:rPr>
              <a:t>1 MW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üretebilir.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514743"/>
              </a:buClr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14960" indent="-287020">
              <a:lnSpc>
                <a:spcPct val="100000"/>
              </a:lnSpc>
              <a:buFont typeface="Arial"/>
              <a:buChar char="•"/>
              <a:tabLst>
                <a:tab pos="314960" algn="l"/>
                <a:tab pos="315595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Günün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her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saati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</a:t>
            </a:r>
            <a:r>
              <a:rPr dirty="0" sz="2000" spc="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üretilebilir.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7164578" y="2018029"/>
            <a:ext cx="4457191" cy="2979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40714" y="1400936"/>
            <a:ext cx="6678295" cy="4242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94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Enerjisinin</a:t>
            </a:r>
            <a:r>
              <a:rPr dirty="0" sz="2400" spc="-3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514743"/>
                </a:solidFill>
                <a:latin typeface="Calibri"/>
                <a:cs typeface="Calibri"/>
              </a:rPr>
              <a:t>Dezavantajları:</a:t>
            </a:r>
            <a:endParaRPr sz="2400">
              <a:latin typeface="Calibri"/>
              <a:cs typeface="Calibri"/>
            </a:endParaRPr>
          </a:p>
          <a:p>
            <a:pPr marL="299085" marR="1371600" indent="-286385">
              <a:lnSpc>
                <a:spcPct val="125099"/>
              </a:lnSpc>
              <a:spcBef>
                <a:spcPts val="102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Rüzgâr değişkenlik gösterdiği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her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zaman aynı  verim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alınamayabilir.</a:t>
            </a:r>
            <a:endParaRPr sz="2000">
              <a:latin typeface="Calibri"/>
              <a:cs typeface="Calibri"/>
            </a:endParaRPr>
          </a:p>
          <a:p>
            <a:pPr marL="299085" marR="1254760" indent="-286385">
              <a:lnSpc>
                <a:spcPct val="125099"/>
              </a:lnSpc>
              <a:spcBef>
                <a:spcPts val="18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santrali kurmak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çok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ciddi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ölçümlerin  yapılması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gerekir.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Lisanssız güneş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santralleri kadar 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kolay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kurulumları</a:t>
            </a:r>
            <a:r>
              <a:rPr dirty="0" sz="2000" spc="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yoktur.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santrallerinin yatırım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maliyetleri</a:t>
            </a:r>
            <a:r>
              <a:rPr dirty="0" sz="2000" spc="5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çok</a:t>
            </a:r>
            <a:endParaRPr sz="20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600"/>
              </a:spcBef>
            </a:pP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yüksektir.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314960" indent="-287020">
              <a:lnSpc>
                <a:spcPct val="100000"/>
              </a:lnSpc>
              <a:buFont typeface="Arial"/>
              <a:buChar char="•"/>
              <a:tabLst>
                <a:tab pos="314960" algn="l"/>
                <a:tab pos="315595" algn="l"/>
              </a:tabLst>
            </a:pPr>
            <a:r>
              <a:rPr dirty="0" sz="1800" spc="-15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1800" spc="-5">
                <a:solidFill>
                  <a:srgbClr val="514743"/>
                </a:solidFill>
                <a:latin typeface="Calibri"/>
                <a:cs typeface="Calibri"/>
              </a:rPr>
              <a:t>türbinleri, göç </a:t>
            </a:r>
            <a:r>
              <a:rPr dirty="0" sz="1800">
                <a:solidFill>
                  <a:srgbClr val="514743"/>
                </a:solidFill>
                <a:latin typeface="Calibri"/>
                <a:cs typeface="Calibri"/>
              </a:rPr>
              <a:t>eden </a:t>
            </a:r>
            <a:r>
              <a:rPr dirty="0" sz="1800" spc="-10">
                <a:solidFill>
                  <a:srgbClr val="514743"/>
                </a:solidFill>
                <a:latin typeface="Calibri"/>
                <a:cs typeface="Calibri"/>
              </a:rPr>
              <a:t>kuşlar için ciddi sorunlara yol</a:t>
            </a:r>
            <a:r>
              <a:rPr dirty="0" sz="1800" spc="204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514743"/>
                </a:solidFill>
                <a:latin typeface="Calibri"/>
                <a:cs typeface="Calibri"/>
              </a:rPr>
              <a:t>açmaktadır.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3782" y="1818868"/>
            <a:ext cx="5749925" cy="330263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santralleri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eğer çok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fazla miktarda</a:t>
            </a:r>
            <a:r>
              <a:rPr dirty="0" sz="2000" spc="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bir</a:t>
            </a:r>
            <a:endParaRPr sz="2000">
              <a:latin typeface="Calibri"/>
              <a:cs typeface="Calibri"/>
            </a:endParaRPr>
          </a:p>
          <a:p>
            <a:pPr marL="299085" marR="5080">
              <a:lnSpc>
                <a:spcPct val="125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bölgede ise,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o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bölgenin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cep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telefonu ve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tv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sinyallerini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bozabilmektedir.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Rüzgar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santralleri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çok</a:t>
            </a:r>
            <a:endParaRPr sz="20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600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fazla </a:t>
            </a:r>
            <a:r>
              <a:rPr dirty="0" sz="2000" spc="-5" b="1">
                <a:solidFill>
                  <a:srgbClr val="514743"/>
                </a:solidFill>
                <a:latin typeface="Calibri"/>
                <a:cs typeface="Calibri"/>
              </a:rPr>
              <a:t>gürültü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yapmaktadır. Tıpkı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uçak</a:t>
            </a:r>
            <a:r>
              <a:rPr dirty="0" sz="2000" spc="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motorlarına</a:t>
            </a:r>
            <a:endParaRPr sz="2000">
              <a:latin typeface="Calibri"/>
              <a:cs typeface="Calibri"/>
            </a:endParaRPr>
          </a:p>
          <a:p>
            <a:pPr marL="299085" marR="520700">
              <a:lnSpc>
                <a:spcPct val="125000"/>
              </a:lnSpc>
              <a:spcBef>
                <a:spcPts val="5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benzer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gürültüleri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bulunmaktadır.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O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nedenle  yerleşim yerlerinden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uzağa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kurulmaları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gerekmektedir.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6236" y="5791200"/>
            <a:ext cx="10343388" cy="816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38427" y="5809488"/>
            <a:ext cx="10360152" cy="848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98181" y="5837758"/>
            <a:ext cx="10200640" cy="673735"/>
          </a:xfrm>
          <a:custGeom>
            <a:avLst/>
            <a:gdLst/>
            <a:ahLst/>
            <a:cxnLst/>
            <a:rect l="l" t="t" r="r" b="b"/>
            <a:pathLst>
              <a:path w="10200640" h="673734">
                <a:moveTo>
                  <a:pt x="10088054" y="0"/>
                </a:moveTo>
                <a:lnTo>
                  <a:pt x="112204" y="0"/>
                </a:lnTo>
                <a:lnTo>
                  <a:pt x="68531" y="8820"/>
                </a:lnTo>
                <a:lnTo>
                  <a:pt x="32866" y="32875"/>
                </a:lnTo>
                <a:lnTo>
                  <a:pt x="8818" y="68553"/>
                </a:lnTo>
                <a:lnTo>
                  <a:pt x="0" y="112242"/>
                </a:lnTo>
                <a:lnTo>
                  <a:pt x="0" y="561162"/>
                </a:lnTo>
                <a:lnTo>
                  <a:pt x="8818" y="604851"/>
                </a:lnTo>
                <a:lnTo>
                  <a:pt x="32866" y="640529"/>
                </a:lnTo>
                <a:lnTo>
                  <a:pt x="68531" y="664584"/>
                </a:lnTo>
                <a:lnTo>
                  <a:pt x="112204" y="673404"/>
                </a:lnTo>
                <a:lnTo>
                  <a:pt x="10088054" y="673404"/>
                </a:lnTo>
                <a:lnTo>
                  <a:pt x="10131742" y="664584"/>
                </a:lnTo>
                <a:lnTo>
                  <a:pt x="10167429" y="640529"/>
                </a:lnTo>
                <a:lnTo>
                  <a:pt x="10191496" y="604851"/>
                </a:lnTo>
                <a:lnTo>
                  <a:pt x="10200322" y="561162"/>
                </a:lnTo>
                <a:lnTo>
                  <a:pt x="10200322" y="112242"/>
                </a:lnTo>
                <a:lnTo>
                  <a:pt x="10191495" y="68553"/>
                </a:lnTo>
                <a:lnTo>
                  <a:pt x="10167429" y="32875"/>
                </a:lnTo>
                <a:lnTo>
                  <a:pt x="10131742" y="8820"/>
                </a:lnTo>
                <a:lnTo>
                  <a:pt x="10088054" y="0"/>
                </a:lnTo>
                <a:close/>
              </a:path>
            </a:pathLst>
          </a:custGeom>
          <a:solidFill>
            <a:srgbClr val="8271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74026" y="5814085"/>
            <a:ext cx="10248900" cy="721360"/>
          </a:xfrm>
          <a:custGeom>
            <a:avLst/>
            <a:gdLst/>
            <a:ahLst/>
            <a:cxnLst/>
            <a:rect l="l" t="t" r="r" b="b"/>
            <a:pathLst>
              <a:path w="10248900" h="721359">
                <a:moveTo>
                  <a:pt x="10112209" y="0"/>
                </a:moveTo>
                <a:lnTo>
                  <a:pt x="135216" y="0"/>
                </a:lnTo>
                <a:lnTo>
                  <a:pt x="107657" y="2539"/>
                </a:lnTo>
                <a:lnTo>
                  <a:pt x="70294" y="16509"/>
                </a:lnTo>
                <a:lnTo>
                  <a:pt x="39103" y="40639"/>
                </a:lnTo>
                <a:lnTo>
                  <a:pt x="15849" y="72389"/>
                </a:lnTo>
                <a:lnTo>
                  <a:pt x="2540" y="110489"/>
                </a:lnTo>
                <a:lnTo>
                  <a:pt x="0" y="586739"/>
                </a:lnTo>
                <a:lnTo>
                  <a:pt x="825" y="600709"/>
                </a:lnTo>
                <a:lnTo>
                  <a:pt x="11176" y="640079"/>
                </a:lnTo>
                <a:lnTo>
                  <a:pt x="31864" y="673099"/>
                </a:lnTo>
                <a:lnTo>
                  <a:pt x="50457" y="690879"/>
                </a:lnTo>
                <a:lnTo>
                  <a:pt x="61048" y="699769"/>
                </a:lnTo>
                <a:lnTo>
                  <a:pt x="72478" y="706119"/>
                </a:lnTo>
                <a:lnTo>
                  <a:pt x="84353" y="711199"/>
                </a:lnTo>
                <a:lnTo>
                  <a:pt x="96989" y="716279"/>
                </a:lnTo>
                <a:lnTo>
                  <a:pt x="123659" y="721359"/>
                </a:lnTo>
                <a:lnTo>
                  <a:pt x="10127449" y="721359"/>
                </a:lnTo>
                <a:lnTo>
                  <a:pt x="10166438" y="711199"/>
                </a:lnTo>
                <a:lnTo>
                  <a:pt x="10195485" y="693419"/>
                </a:lnTo>
                <a:lnTo>
                  <a:pt x="136359" y="693419"/>
                </a:lnTo>
                <a:lnTo>
                  <a:pt x="114515" y="690879"/>
                </a:lnTo>
                <a:lnTo>
                  <a:pt x="76174" y="674369"/>
                </a:lnTo>
                <a:lnTo>
                  <a:pt x="47231" y="645159"/>
                </a:lnTo>
                <a:lnTo>
                  <a:pt x="31203" y="607059"/>
                </a:lnTo>
                <a:lnTo>
                  <a:pt x="29115" y="586739"/>
                </a:lnTo>
                <a:lnTo>
                  <a:pt x="29132" y="135889"/>
                </a:lnTo>
                <a:lnTo>
                  <a:pt x="37630" y="93979"/>
                </a:lnTo>
                <a:lnTo>
                  <a:pt x="60680" y="60959"/>
                </a:lnTo>
                <a:lnTo>
                  <a:pt x="94792" y="38099"/>
                </a:lnTo>
                <a:lnTo>
                  <a:pt x="125691" y="29209"/>
                </a:lnTo>
                <a:lnTo>
                  <a:pt x="10196432" y="29209"/>
                </a:lnTo>
                <a:lnTo>
                  <a:pt x="10187647" y="22859"/>
                </a:lnTo>
                <a:lnTo>
                  <a:pt x="10176217" y="16509"/>
                </a:lnTo>
                <a:lnTo>
                  <a:pt x="10164279" y="10159"/>
                </a:lnTo>
                <a:lnTo>
                  <a:pt x="10151706" y="6349"/>
                </a:lnTo>
                <a:lnTo>
                  <a:pt x="10138625" y="2539"/>
                </a:lnTo>
                <a:lnTo>
                  <a:pt x="10112209" y="0"/>
                </a:lnTo>
                <a:close/>
              </a:path>
              <a:path w="10248900" h="721359">
                <a:moveTo>
                  <a:pt x="10196432" y="29209"/>
                </a:moveTo>
                <a:lnTo>
                  <a:pt x="10123512" y="29209"/>
                </a:lnTo>
                <a:lnTo>
                  <a:pt x="10134180" y="31749"/>
                </a:lnTo>
                <a:lnTo>
                  <a:pt x="10144340" y="34289"/>
                </a:lnTo>
                <a:lnTo>
                  <a:pt x="10180662" y="53339"/>
                </a:lnTo>
                <a:lnTo>
                  <a:pt x="10206824" y="85089"/>
                </a:lnTo>
                <a:lnTo>
                  <a:pt x="10219016" y="125729"/>
                </a:lnTo>
                <a:lnTo>
                  <a:pt x="10219581" y="135889"/>
                </a:lnTo>
                <a:lnTo>
                  <a:pt x="10219581" y="586739"/>
                </a:lnTo>
                <a:lnTo>
                  <a:pt x="10211015" y="627379"/>
                </a:lnTo>
                <a:lnTo>
                  <a:pt x="10201109" y="645159"/>
                </a:lnTo>
                <a:lnTo>
                  <a:pt x="10195013" y="654049"/>
                </a:lnTo>
                <a:lnTo>
                  <a:pt x="10163263" y="679449"/>
                </a:lnTo>
                <a:lnTo>
                  <a:pt x="10111955" y="693419"/>
                </a:lnTo>
                <a:lnTo>
                  <a:pt x="10195485" y="693419"/>
                </a:lnTo>
                <a:lnTo>
                  <a:pt x="10226001" y="660399"/>
                </a:lnTo>
                <a:lnTo>
                  <a:pt x="10242892" y="624839"/>
                </a:lnTo>
                <a:lnTo>
                  <a:pt x="10248671" y="586739"/>
                </a:lnTo>
                <a:lnTo>
                  <a:pt x="10248607" y="135889"/>
                </a:lnTo>
                <a:lnTo>
                  <a:pt x="10242130" y="95249"/>
                </a:lnTo>
                <a:lnTo>
                  <a:pt x="10224731" y="59689"/>
                </a:lnTo>
                <a:lnTo>
                  <a:pt x="10198188" y="30479"/>
                </a:lnTo>
                <a:lnTo>
                  <a:pt x="10196432" y="29209"/>
                </a:lnTo>
                <a:close/>
              </a:path>
              <a:path w="10248900" h="721359">
                <a:moveTo>
                  <a:pt x="10123004" y="39369"/>
                </a:moveTo>
                <a:lnTo>
                  <a:pt x="127088" y="39369"/>
                </a:lnTo>
                <a:lnTo>
                  <a:pt x="117436" y="40639"/>
                </a:lnTo>
                <a:lnTo>
                  <a:pt x="98894" y="45719"/>
                </a:lnTo>
                <a:lnTo>
                  <a:pt x="90449" y="50799"/>
                </a:lnTo>
                <a:lnTo>
                  <a:pt x="82423" y="54609"/>
                </a:lnTo>
                <a:lnTo>
                  <a:pt x="50888" y="88899"/>
                </a:lnTo>
                <a:lnTo>
                  <a:pt x="39319" y="125729"/>
                </a:lnTo>
                <a:lnTo>
                  <a:pt x="38833" y="135889"/>
                </a:lnTo>
                <a:lnTo>
                  <a:pt x="38852" y="586739"/>
                </a:lnTo>
                <a:lnTo>
                  <a:pt x="50177" y="631189"/>
                </a:lnTo>
                <a:lnTo>
                  <a:pt x="81216" y="666749"/>
                </a:lnTo>
                <a:lnTo>
                  <a:pt x="89141" y="670559"/>
                </a:lnTo>
                <a:lnTo>
                  <a:pt x="97751" y="675639"/>
                </a:lnTo>
                <a:lnTo>
                  <a:pt x="115912" y="680719"/>
                </a:lnTo>
                <a:lnTo>
                  <a:pt x="125564" y="683259"/>
                </a:lnTo>
                <a:lnTo>
                  <a:pt x="10121607" y="683259"/>
                </a:lnTo>
                <a:lnTo>
                  <a:pt x="10131259" y="681989"/>
                </a:lnTo>
                <a:lnTo>
                  <a:pt x="10140530" y="679449"/>
                </a:lnTo>
                <a:lnTo>
                  <a:pt x="10149674" y="675639"/>
                </a:lnTo>
                <a:lnTo>
                  <a:pt x="10155347" y="673099"/>
                </a:lnTo>
                <a:lnTo>
                  <a:pt x="126072" y="673099"/>
                </a:lnTo>
                <a:lnTo>
                  <a:pt x="117436" y="671829"/>
                </a:lnTo>
                <a:lnTo>
                  <a:pt x="79705" y="652779"/>
                </a:lnTo>
                <a:lnTo>
                  <a:pt x="54978" y="618489"/>
                </a:lnTo>
                <a:lnTo>
                  <a:pt x="48523" y="135889"/>
                </a:lnTo>
                <a:lnTo>
                  <a:pt x="49009" y="125729"/>
                </a:lnTo>
                <a:lnTo>
                  <a:pt x="64084" y="86359"/>
                </a:lnTo>
                <a:lnTo>
                  <a:pt x="95491" y="58419"/>
                </a:lnTo>
                <a:lnTo>
                  <a:pt x="128612" y="48259"/>
                </a:lnTo>
                <a:lnTo>
                  <a:pt x="10153823" y="48259"/>
                </a:lnTo>
                <a:lnTo>
                  <a:pt x="10150944" y="46989"/>
                </a:lnTo>
                <a:lnTo>
                  <a:pt x="10141927" y="43179"/>
                </a:lnTo>
                <a:lnTo>
                  <a:pt x="10132656" y="40639"/>
                </a:lnTo>
                <a:lnTo>
                  <a:pt x="10123004" y="39369"/>
                </a:lnTo>
                <a:close/>
              </a:path>
              <a:path w="10248900" h="721359">
                <a:moveTo>
                  <a:pt x="10153823" y="48259"/>
                </a:moveTo>
                <a:lnTo>
                  <a:pt x="10112209" y="48259"/>
                </a:lnTo>
                <a:lnTo>
                  <a:pt x="10122623" y="49529"/>
                </a:lnTo>
                <a:lnTo>
                  <a:pt x="10131259" y="50799"/>
                </a:lnTo>
                <a:lnTo>
                  <a:pt x="10168978" y="69849"/>
                </a:lnTo>
                <a:lnTo>
                  <a:pt x="10185869" y="88899"/>
                </a:lnTo>
                <a:lnTo>
                  <a:pt x="10190187" y="95249"/>
                </a:lnTo>
                <a:lnTo>
                  <a:pt x="10200157" y="135889"/>
                </a:lnTo>
                <a:lnTo>
                  <a:pt x="10200157" y="586739"/>
                </a:lnTo>
                <a:lnTo>
                  <a:pt x="10189044" y="628649"/>
                </a:lnTo>
                <a:lnTo>
                  <a:pt x="10160342" y="659129"/>
                </a:lnTo>
                <a:lnTo>
                  <a:pt x="10120083" y="673099"/>
                </a:lnTo>
                <a:lnTo>
                  <a:pt x="10155347" y="673099"/>
                </a:lnTo>
                <a:lnTo>
                  <a:pt x="10187266" y="647699"/>
                </a:lnTo>
                <a:lnTo>
                  <a:pt x="10192854" y="641349"/>
                </a:lnTo>
                <a:lnTo>
                  <a:pt x="10207713" y="605789"/>
                </a:lnTo>
                <a:lnTo>
                  <a:pt x="10209825" y="135889"/>
                </a:lnTo>
                <a:lnTo>
                  <a:pt x="10209491" y="126999"/>
                </a:lnTo>
                <a:lnTo>
                  <a:pt x="10198442" y="90169"/>
                </a:lnTo>
                <a:lnTo>
                  <a:pt x="10181805" y="68579"/>
                </a:lnTo>
                <a:lnTo>
                  <a:pt x="10174820" y="60959"/>
                </a:lnTo>
                <a:lnTo>
                  <a:pt x="10167454" y="55879"/>
                </a:lnTo>
                <a:lnTo>
                  <a:pt x="10159580" y="50799"/>
                </a:lnTo>
                <a:lnTo>
                  <a:pt x="10153823" y="48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309877" y="5888837"/>
            <a:ext cx="99574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Euphemia"/>
                <a:cs typeface="Euphemia"/>
              </a:rPr>
              <a:t>Rüzgar</a:t>
            </a:r>
            <a:r>
              <a:rPr dirty="0" sz="1800" spc="-39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ile</a:t>
            </a:r>
            <a:r>
              <a:rPr dirty="0" sz="1800" spc="-36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FFFFFF"/>
                </a:solidFill>
                <a:latin typeface="Euphemia"/>
                <a:cs typeface="Euphemia"/>
              </a:rPr>
              <a:t>elde</a:t>
            </a:r>
            <a:r>
              <a:rPr dirty="0" sz="1800" spc="-36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edilen</a:t>
            </a:r>
            <a:r>
              <a:rPr dirty="0" sz="1800" spc="-35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enerjinin</a:t>
            </a:r>
            <a:r>
              <a:rPr dirty="0" sz="1800" spc="-37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FFFFFF"/>
                </a:solidFill>
                <a:latin typeface="Euphemia"/>
                <a:cs typeface="Euphemia"/>
              </a:rPr>
              <a:t>hem</a:t>
            </a:r>
            <a:r>
              <a:rPr dirty="0" sz="1800" spc="-37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bedava</a:t>
            </a:r>
            <a:r>
              <a:rPr dirty="0" sz="1800" spc="-42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olması,</a:t>
            </a:r>
            <a:r>
              <a:rPr dirty="0" sz="1800" spc="-38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FFFFFF"/>
                </a:solidFill>
                <a:latin typeface="Euphemia"/>
                <a:cs typeface="Euphemia"/>
              </a:rPr>
              <a:t>hem</a:t>
            </a:r>
            <a:r>
              <a:rPr dirty="0" sz="1800" spc="-38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FFFFFF"/>
                </a:solidFill>
                <a:latin typeface="Euphemia"/>
                <a:cs typeface="Euphemia"/>
              </a:rPr>
              <a:t>de</a:t>
            </a:r>
            <a:r>
              <a:rPr dirty="0" sz="1800" spc="-36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temiz</a:t>
            </a:r>
            <a:r>
              <a:rPr dirty="0" sz="1800" spc="-36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olması</a:t>
            </a:r>
            <a:r>
              <a:rPr dirty="0" sz="1800" spc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ülkelerin</a:t>
            </a:r>
            <a:r>
              <a:rPr dirty="0" sz="1800" spc="-35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FFFFFF"/>
                </a:solidFill>
                <a:latin typeface="Euphemia"/>
                <a:cs typeface="Euphemia"/>
              </a:rPr>
              <a:t>enerji</a:t>
            </a:r>
            <a:r>
              <a:rPr dirty="0" sz="1800" spc="-36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Euphemia"/>
                <a:cs typeface="Euphemia"/>
              </a:rPr>
              <a:t>üretim</a:t>
            </a:r>
            <a:endParaRPr sz="1800">
              <a:latin typeface="Euphemia"/>
              <a:cs typeface="Euphemi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kaynaklarını</a:t>
            </a:r>
            <a:r>
              <a:rPr dirty="0" sz="1800" spc="-2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bu</a:t>
            </a:r>
            <a:r>
              <a:rPr dirty="0" sz="1800" spc="-37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FFFFFF"/>
                </a:solidFill>
                <a:latin typeface="Euphemia"/>
                <a:cs typeface="Euphemia"/>
              </a:rPr>
              <a:t>alana</a:t>
            </a:r>
            <a:r>
              <a:rPr dirty="0" sz="1800" spc="-395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Euphemia"/>
                <a:cs typeface="Euphemia"/>
              </a:rPr>
              <a:t>çevirmektedir.</a:t>
            </a:r>
            <a:endParaRPr sz="1800">
              <a:latin typeface="Euphemia"/>
              <a:cs typeface="Euphem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20259" y="2475179"/>
            <a:ext cx="6425311" cy="3362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693929" y="1827809"/>
            <a:ext cx="1220369" cy="12203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02055" y="3276235"/>
            <a:ext cx="1204344" cy="1236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6810756" y="782925"/>
            <a:ext cx="5044948" cy="6053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56233" y="1464055"/>
            <a:ext cx="5297805" cy="5184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 b="1">
                <a:solidFill>
                  <a:srgbClr val="514743"/>
                </a:solidFill>
                <a:latin typeface="Calibri"/>
                <a:cs typeface="Calibri"/>
              </a:rPr>
              <a:t>Dünyada </a:t>
            </a: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ve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514743"/>
                </a:solidFill>
                <a:latin typeface="Calibri"/>
                <a:cs typeface="Calibri"/>
              </a:rPr>
              <a:t>Ülkemizde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Rüzgâr 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Enerjisinden Elektrik</a:t>
            </a: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 Üretimi</a:t>
            </a:r>
            <a:r>
              <a:rPr dirty="0" sz="2400" spc="-10">
                <a:solidFill>
                  <a:srgbClr val="514743"/>
                </a:solidFill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25000"/>
              </a:lnSpc>
              <a:spcBef>
                <a:spcPts val="1255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üretiminde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yaygın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olarak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kullanılan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fosil yakıt  rezervlerinin 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(kömür,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petrol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doğalgaz) azalması,  ülkeleri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yenilenebilir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kaynaklarına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yönlendirmektedir.</a:t>
            </a:r>
            <a:endParaRPr sz="2000">
              <a:latin typeface="Calibri"/>
              <a:cs typeface="Calibri"/>
            </a:endParaRPr>
          </a:p>
          <a:p>
            <a:pPr marL="12700" marR="62230">
              <a:lnSpc>
                <a:spcPct val="125000"/>
              </a:lnSpc>
              <a:spcBef>
                <a:spcPts val="1800"/>
              </a:spcBef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Yenilenebilir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kaynaklarının önemli bir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kolunu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oluşturan rüzgâr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enerjisinin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ülkeler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bazında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kurulu 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güç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kapasitesi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2014 yılı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temmuz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ayı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itibariyle  yandaki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tabloda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verilmiştir.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382270">
              <a:lnSpc>
                <a:spcPct val="125000"/>
              </a:lnSpc>
              <a:spcBef>
                <a:spcPts val="5"/>
              </a:spcBef>
            </a:pP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Türkiye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3424,4 MW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kurulu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güç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kapasitesiyle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16. 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sıradadır.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5438647" y="1330305"/>
            <a:ext cx="6611874" cy="5511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98270" y="2070883"/>
            <a:ext cx="3481070" cy="116903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2015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yılı sonu itibariyle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4718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MW</a:t>
            </a:r>
            <a:endParaRPr sz="2000">
              <a:latin typeface="Calibri"/>
              <a:cs typeface="Calibri"/>
            </a:endParaRPr>
          </a:p>
          <a:p>
            <a:pPr marL="12700" marR="209550">
              <a:lnSpc>
                <a:spcPct val="125000"/>
              </a:lnSpc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kurulu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güç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kapasitesiyle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Türkiye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15.sıraya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yükselmiştir.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90600" y="3950208"/>
            <a:ext cx="3947160" cy="232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56132" y="4002023"/>
            <a:ext cx="3829812" cy="2327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0523" y="3975861"/>
            <a:ext cx="3846817" cy="2222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0523" y="3975861"/>
            <a:ext cx="3846829" cy="2223135"/>
          </a:xfrm>
          <a:custGeom>
            <a:avLst/>
            <a:gdLst/>
            <a:ahLst/>
            <a:cxnLst/>
            <a:rect l="l" t="t" r="r" b="b"/>
            <a:pathLst>
              <a:path w="3846829" h="2223135">
                <a:moveTo>
                  <a:pt x="0" y="370586"/>
                </a:moveTo>
                <a:lnTo>
                  <a:pt x="2886" y="324089"/>
                </a:lnTo>
                <a:lnTo>
                  <a:pt x="11314" y="279319"/>
                </a:lnTo>
                <a:lnTo>
                  <a:pt x="24937" y="236623"/>
                </a:lnTo>
                <a:lnTo>
                  <a:pt x="43407" y="196347"/>
                </a:lnTo>
                <a:lnTo>
                  <a:pt x="66377" y="158838"/>
                </a:lnTo>
                <a:lnTo>
                  <a:pt x="93499" y="124443"/>
                </a:lnTo>
                <a:lnTo>
                  <a:pt x="124426" y="93508"/>
                </a:lnTo>
                <a:lnTo>
                  <a:pt x="158811" y="66381"/>
                </a:lnTo>
                <a:lnTo>
                  <a:pt x="196306" y="43409"/>
                </a:lnTo>
                <a:lnTo>
                  <a:pt x="236565" y="24937"/>
                </a:lnTo>
                <a:lnTo>
                  <a:pt x="279239" y="11314"/>
                </a:lnTo>
                <a:lnTo>
                  <a:pt x="323982" y="2886"/>
                </a:lnTo>
                <a:lnTo>
                  <a:pt x="370446" y="0"/>
                </a:lnTo>
                <a:lnTo>
                  <a:pt x="3476231" y="0"/>
                </a:lnTo>
                <a:lnTo>
                  <a:pt x="3522727" y="2886"/>
                </a:lnTo>
                <a:lnTo>
                  <a:pt x="3567497" y="11314"/>
                </a:lnTo>
                <a:lnTo>
                  <a:pt x="3610193" y="24937"/>
                </a:lnTo>
                <a:lnTo>
                  <a:pt x="3650469" y="43409"/>
                </a:lnTo>
                <a:lnTo>
                  <a:pt x="3687979" y="66381"/>
                </a:lnTo>
                <a:lnTo>
                  <a:pt x="3722374" y="93508"/>
                </a:lnTo>
                <a:lnTo>
                  <a:pt x="3753308" y="124443"/>
                </a:lnTo>
                <a:lnTo>
                  <a:pt x="3780435" y="158838"/>
                </a:lnTo>
                <a:lnTo>
                  <a:pt x="3803408" y="196347"/>
                </a:lnTo>
                <a:lnTo>
                  <a:pt x="3821879" y="236623"/>
                </a:lnTo>
                <a:lnTo>
                  <a:pt x="3835502" y="279319"/>
                </a:lnTo>
                <a:lnTo>
                  <a:pt x="3843930" y="324089"/>
                </a:lnTo>
                <a:lnTo>
                  <a:pt x="3846817" y="370586"/>
                </a:lnTo>
                <a:lnTo>
                  <a:pt x="3846817" y="1852472"/>
                </a:lnTo>
                <a:lnTo>
                  <a:pt x="3843930" y="1898945"/>
                </a:lnTo>
                <a:lnTo>
                  <a:pt x="3835502" y="1943695"/>
                </a:lnTo>
                <a:lnTo>
                  <a:pt x="3821879" y="1986376"/>
                </a:lnTo>
                <a:lnTo>
                  <a:pt x="3803408" y="2026640"/>
                </a:lnTo>
                <a:lnTo>
                  <a:pt x="3780435" y="2064141"/>
                </a:lnTo>
                <a:lnTo>
                  <a:pt x="3753308" y="2098530"/>
                </a:lnTo>
                <a:lnTo>
                  <a:pt x="3722374" y="2129461"/>
                </a:lnTo>
                <a:lnTo>
                  <a:pt x="3687979" y="2156586"/>
                </a:lnTo>
                <a:lnTo>
                  <a:pt x="3650469" y="2179558"/>
                </a:lnTo>
                <a:lnTo>
                  <a:pt x="3610193" y="2198029"/>
                </a:lnTo>
                <a:lnTo>
                  <a:pt x="3567497" y="2211653"/>
                </a:lnTo>
                <a:lnTo>
                  <a:pt x="3522727" y="2220083"/>
                </a:lnTo>
                <a:lnTo>
                  <a:pt x="3476231" y="2222969"/>
                </a:lnTo>
                <a:lnTo>
                  <a:pt x="370446" y="2222969"/>
                </a:lnTo>
                <a:lnTo>
                  <a:pt x="323982" y="2220083"/>
                </a:lnTo>
                <a:lnTo>
                  <a:pt x="279239" y="2211653"/>
                </a:lnTo>
                <a:lnTo>
                  <a:pt x="236565" y="2198029"/>
                </a:lnTo>
                <a:lnTo>
                  <a:pt x="196306" y="2179558"/>
                </a:lnTo>
                <a:lnTo>
                  <a:pt x="158811" y="2156586"/>
                </a:lnTo>
                <a:lnTo>
                  <a:pt x="124426" y="2129461"/>
                </a:lnTo>
                <a:lnTo>
                  <a:pt x="93499" y="2098530"/>
                </a:lnTo>
                <a:lnTo>
                  <a:pt x="66377" y="2064141"/>
                </a:lnTo>
                <a:lnTo>
                  <a:pt x="43407" y="2026640"/>
                </a:lnTo>
                <a:lnTo>
                  <a:pt x="24937" y="1986376"/>
                </a:lnTo>
                <a:lnTo>
                  <a:pt x="11314" y="1943695"/>
                </a:lnTo>
                <a:lnTo>
                  <a:pt x="2886" y="1898945"/>
                </a:lnTo>
                <a:lnTo>
                  <a:pt x="0" y="1852472"/>
                </a:lnTo>
                <a:lnTo>
                  <a:pt x="0" y="370586"/>
                </a:lnTo>
                <a:close/>
              </a:path>
            </a:pathLst>
          </a:custGeom>
          <a:ln w="6350">
            <a:solidFill>
              <a:srgbClr val="A39F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27836" y="3960306"/>
            <a:ext cx="3432810" cy="2159635"/>
          </a:xfrm>
          <a:prstGeom prst="rect">
            <a:avLst/>
          </a:prstGeom>
        </p:spPr>
        <p:txBody>
          <a:bodyPr wrap="square" lIns="0" tIns="1187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800" spc="-15" i="1">
                <a:latin typeface="Calibri"/>
                <a:cs typeface="Calibri"/>
              </a:rPr>
              <a:t>Ülkemizde </a:t>
            </a:r>
            <a:r>
              <a:rPr dirty="0" sz="1800" spc="-20" i="1">
                <a:latin typeface="Calibri"/>
                <a:cs typeface="Calibri"/>
              </a:rPr>
              <a:t>kara </a:t>
            </a:r>
            <a:r>
              <a:rPr dirty="0" sz="1800" spc="-10" i="1">
                <a:latin typeface="Calibri"/>
                <a:cs typeface="Calibri"/>
              </a:rPr>
              <a:t>rüzgar</a:t>
            </a:r>
            <a:r>
              <a:rPr dirty="0" sz="1800" spc="30" i="1">
                <a:latin typeface="Calibri"/>
                <a:cs typeface="Calibri"/>
              </a:rPr>
              <a:t> </a:t>
            </a:r>
            <a:r>
              <a:rPr dirty="0" sz="1800" spc="-10" i="1">
                <a:latin typeface="Calibri"/>
                <a:cs typeface="Calibri"/>
              </a:rPr>
              <a:t>potansiyeli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800" spc="-5" i="1">
                <a:latin typeface="Calibri"/>
                <a:cs typeface="Calibri"/>
              </a:rPr>
              <a:t>48000 </a:t>
            </a:r>
            <a:r>
              <a:rPr dirty="0" sz="1800" i="1">
                <a:latin typeface="Calibri"/>
                <a:cs typeface="Calibri"/>
              </a:rPr>
              <a:t>MW </a:t>
            </a:r>
            <a:r>
              <a:rPr dirty="0" sz="1800" spc="-5" i="1">
                <a:latin typeface="Calibri"/>
                <a:cs typeface="Calibri"/>
              </a:rPr>
              <a:t>olarak</a:t>
            </a:r>
            <a:r>
              <a:rPr dirty="0" sz="1800" spc="-10" i="1">
                <a:latin typeface="Calibri"/>
                <a:cs typeface="Calibri"/>
              </a:rPr>
              <a:t> </a:t>
            </a:r>
            <a:r>
              <a:rPr dirty="0" sz="1800" spc="-20" i="1">
                <a:latin typeface="Calibri"/>
                <a:cs typeface="Calibri"/>
              </a:rPr>
              <a:t>belirlenmiştir.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ct val="138900"/>
              </a:lnSpc>
            </a:pPr>
            <a:r>
              <a:rPr dirty="0" sz="1800" spc="-20" i="1">
                <a:latin typeface="Calibri"/>
                <a:cs typeface="Calibri"/>
              </a:rPr>
              <a:t>Ayrıca </a:t>
            </a:r>
            <a:r>
              <a:rPr dirty="0" sz="1800" spc="-5" i="1">
                <a:latin typeface="Calibri"/>
                <a:cs typeface="Calibri"/>
              </a:rPr>
              <a:t>deniz </a:t>
            </a:r>
            <a:r>
              <a:rPr dirty="0" sz="1800" spc="-10" i="1">
                <a:latin typeface="Calibri"/>
                <a:cs typeface="Calibri"/>
              </a:rPr>
              <a:t>rüzgar potansiyelimiz </a:t>
            </a:r>
            <a:r>
              <a:rPr dirty="0" sz="1800" spc="-5" i="1">
                <a:latin typeface="Calibri"/>
                <a:cs typeface="Calibri"/>
              </a:rPr>
              <a:t>de  </a:t>
            </a:r>
            <a:r>
              <a:rPr dirty="0" sz="1800" spc="-5" i="1">
                <a:latin typeface="Calibri"/>
                <a:cs typeface="Calibri"/>
              </a:rPr>
              <a:t>17393,20 </a:t>
            </a:r>
            <a:r>
              <a:rPr dirty="0" sz="1800" i="1">
                <a:latin typeface="Calibri"/>
                <a:cs typeface="Calibri"/>
              </a:rPr>
              <a:t>MW </a:t>
            </a:r>
            <a:r>
              <a:rPr dirty="0" sz="1800" spc="-5" i="1">
                <a:latin typeface="Calibri"/>
                <a:cs typeface="Calibri"/>
              </a:rPr>
              <a:t>olarak</a:t>
            </a:r>
            <a:r>
              <a:rPr dirty="0" sz="1800" spc="0" i="1">
                <a:latin typeface="Calibri"/>
                <a:cs typeface="Calibri"/>
              </a:rPr>
              <a:t> </a:t>
            </a:r>
            <a:r>
              <a:rPr dirty="0" sz="1800" spc="-10" i="1">
                <a:latin typeface="Calibri"/>
                <a:cs typeface="Calibri"/>
              </a:rPr>
              <a:t>tespit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800" spc="-25" i="1">
                <a:latin typeface="Calibri"/>
                <a:cs typeface="Calibri"/>
              </a:rPr>
              <a:t>edilmiştir.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84325" y="1186497"/>
          <a:ext cx="10724515" cy="5640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4515"/>
                <a:gridCol w="599439"/>
                <a:gridCol w="1529715"/>
                <a:gridCol w="2932429"/>
              </a:tblGrid>
              <a:tr h="97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38100">
                      <a:solidFill>
                        <a:srgbClr val="514743"/>
                      </a:solidFill>
                      <a:prstDash val="solid"/>
                    </a:lnT>
                    <a:lnB w="12700">
                      <a:solidFill>
                        <a:srgbClr val="514743"/>
                      </a:solidFill>
                      <a:prstDash val="solid"/>
                    </a:lnB>
                    <a:solidFill>
                      <a:srgbClr val="FFFFF3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1474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6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Ülke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1474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6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Toplam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Kurulu Güç</a:t>
                      </a:r>
                      <a:r>
                        <a:rPr dirty="0" sz="1600" spc="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(2016)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14743"/>
                    </a:solidFill>
                  </a:tcPr>
                </a:tc>
              </a:tr>
              <a:tr h="227965">
                <a:tc rowSpan="1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5875" marR="401955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2016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yılı sonu itibariyle(yeni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ihale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dahil)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7081 </a:t>
                      </a:r>
                      <a:r>
                        <a:rPr dirty="0" sz="2000" spc="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 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kurulu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güç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kapasitesiyle </a:t>
                      </a:r>
                      <a:r>
                        <a:rPr dirty="0" sz="2000" spc="-2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Türkiye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11.sırada  </a:t>
                      </a:r>
                      <a:r>
                        <a:rPr dirty="0" sz="2000" spc="-2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olmaktadır.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5875" marR="628015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2023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yılında yenilenebilir enerjiye </a:t>
                      </a:r>
                      <a:r>
                        <a:rPr dirty="0" sz="2000" spc="-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dayalı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olarak  üretilen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elektriğin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tüm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üretim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portföyündeki  ağırlığının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yüzde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30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düzeyine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gelmesi </a:t>
                      </a:r>
                      <a:r>
                        <a:rPr dirty="0" sz="2000" spc="-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ve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rüzgâr 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enerjisine </a:t>
                      </a:r>
                      <a:r>
                        <a:rPr dirty="0" sz="2000" spc="-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dayalı </a:t>
                      </a:r>
                      <a:r>
                        <a:rPr dirty="0" sz="20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kurulu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gücün en az 20.000 </a:t>
                      </a:r>
                      <a:r>
                        <a:rPr dirty="0" sz="2000" spc="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 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olması </a:t>
                      </a:r>
                      <a:r>
                        <a:rPr dirty="0" sz="2000" spc="-2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hedeflenmiştir.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Bu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hedef gerçekleştiğinde  </a:t>
                      </a:r>
                      <a:r>
                        <a:rPr dirty="0" sz="2000" spc="-2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Türkiye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ilk </a:t>
                      </a:r>
                      <a:r>
                        <a:rPr dirty="0" sz="20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6 </a:t>
                      </a:r>
                      <a:r>
                        <a:rPr dirty="0" sz="2000" spc="-2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ülke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içerisinde yer</a:t>
                      </a:r>
                      <a:r>
                        <a:rPr dirty="0" sz="2000" spc="5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alacaktır</a:t>
                      </a:r>
                      <a:r>
                        <a:rPr dirty="0" sz="2000" spc="-5">
                          <a:solidFill>
                            <a:srgbClr val="514743"/>
                          </a:solidFill>
                          <a:latin typeface="Euphemia"/>
                          <a:cs typeface="Euphemia"/>
                        </a:rPr>
                        <a:t>.</a:t>
                      </a:r>
                      <a:endParaRPr sz="2000">
                        <a:latin typeface="Euphemia"/>
                        <a:cs typeface="Euphemia"/>
                      </a:endParaRPr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1474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1474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14743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Çin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168732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ABD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82184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Almanya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50018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Hindistan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28700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İspanya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23074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Birleşik </a:t>
                      </a: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Krallık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14543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Fransa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12065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Kanada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11900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Brezilya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10740</a:t>
                      </a:r>
                      <a:r>
                        <a:rPr dirty="0" sz="1500" spc="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İtalya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9257</a:t>
                      </a:r>
                      <a:r>
                        <a:rPr dirty="0" sz="1500" spc="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2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Türkiye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500" spc="-5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7081 </a:t>
                      </a:r>
                      <a:r>
                        <a:rPr dirty="0" sz="1500" spc="-25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(Yeni </a:t>
                      </a:r>
                      <a:r>
                        <a:rPr dirty="0" sz="150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ihale</a:t>
                      </a:r>
                      <a:r>
                        <a:rPr dirty="0" sz="1500" spc="25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dahil)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İsveç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6520</a:t>
                      </a:r>
                      <a:r>
                        <a:rPr dirty="0" sz="1500" spc="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1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Polonya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5782</a:t>
                      </a:r>
                      <a:r>
                        <a:rPr dirty="0" sz="1500" spc="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Portekiz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5316</a:t>
                      </a:r>
                      <a:r>
                        <a:rPr dirty="0" sz="1500" spc="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9E9"/>
                    </a:solidFill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T w="12700">
                      <a:solidFill>
                        <a:srgbClr val="514743"/>
                      </a:solidFill>
                      <a:prstDash val="solid"/>
                    </a:lnT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5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Danimarka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500" spc="-1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5228</a:t>
                      </a:r>
                      <a:r>
                        <a:rPr dirty="0" sz="1500" spc="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514743"/>
                          </a:solidFill>
                          <a:latin typeface="Calibri"/>
                          <a:cs typeface="Calibri"/>
                        </a:rPr>
                        <a:t>MW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FC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7257" y="1617040"/>
            <a:ext cx="5174615" cy="18281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c) 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Hidroelektrik (Su)</a:t>
            </a:r>
            <a:r>
              <a:rPr dirty="0" sz="2400" spc="-3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25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Su enerjisi, akmakta olan bir su kütlesinin, bir çark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benzeri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aygıtı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döndürmesi yoluyla elde  edilen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enerjidir.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82613" y="2000504"/>
            <a:ext cx="5171567" cy="3533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8415" y="3972915"/>
            <a:ext cx="4030472" cy="2498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6169786" y="2049526"/>
            <a:ext cx="5595239" cy="3295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72083" y="1787132"/>
            <a:ext cx="4512310" cy="44469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05435">
              <a:lnSpc>
                <a:spcPct val="125099"/>
              </a:lnSpc>
              <a:spcBef>
                <a:spcPts val="95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Barajda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biriken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suyun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yüksekten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borular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vasıtası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düşerken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sahip olduğu kinetik 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enerji;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aşağıda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bir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su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tribünü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(pervanesi)  çevirmesi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onunda bir elektrik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jeneratörünü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çevirmesi ile elde</a:t>
            </a:r>
            <a:r>
              <a:rPr dirty="0" sz="2000" spc="1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edilen</a:t>
            </a:r>
            <a:endParaRPr sz="2000">
              <a:latin typeface="Calibri"/>
              <a:cs typeface="Calibri"/>
            </a:endParaRPr>
          </a:p>
          <a:p>
            <a:pPr marL="12700" marR="280035">
              <a:lnSpc>
                <a:spcPct val="125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elektriğe </a:t>
            </a:r>
            <a:r>
              <a:rPr dirty="0" sz="2000" spc="-5" b="1">
                <a:solidFill>
                  <a:srgbClr val="514743"/>
                </a:solidFill>
                <a:latin typeface="Calibri"/>
                <a:cs typeface="Calibri"/>
              </a:rPr>
              <a:t>"HİDROLİK"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bu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sisteme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de </a:t>
            </a: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HES  </a:t>
            </a:r>
            <a:r>
              <a:rPr dirty="0" sz="2000" spc="-5" b="1">
                <a:solidFill>
                  <a:srgbClr val="514743"/>
                </a:solidFill>
                <a:latin typeface="Calibri"/>
                <a:cs typeface="Calibri"/>
              </a:rPr>
              <a:t>(Hidro Elektrik </a:t>
            </a: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Santral)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adı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verilir.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HES’ler kısaca su enerjisinin</a:t>
            </a:r>
            <a:r>
              <a:rPr dirty="0" sz="2000" spc="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25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enerjisine dönüştüğü dev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beton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yapılardır.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Doğal olarak baraj duvar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yüksekliği ile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gölde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biriken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su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debisi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barajın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gücünü</a:t>
            </a:r>
            <a:r>
              <a:rPr dirty="0" sz="2000" spc="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belirler.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82420" y="1549653"/>
            <a:ext cx="5504180" cy="1304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d) Jeotermal</a:t>
            </a:r>
            <a:r>
              <a:rPr dirty="0" sz="2400" spc="-1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Enerji:</a:t>
            </a:r>
            <a:endParaRPr sz="2400">
              <a:latin typeface="Calibri"/>
              <a:cs typeface="Calibri"/>
            </a:endParaRPr>
          </a:p>
          <a:p>
            <a:pPr marL="359410">
              <a:lnSpc>
                <a:spcPct val="100000"/>
              </a:lnSpc>
              <a:spcBef>
                <a:spcPts val="1789"/>
              </a:spcBef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Yeraltından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çıkan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sıcak sudan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onun</a:t>
            </a:r>
            <a:r>
              <a:rPr dirty="0" sz="2000" spc="7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buharından</a:t>
            </a:r>
            <a:endParaRPr sz="2000">
              <a:latin typeface="Calibri"/>
              <a:cs typeface="Calibri"/>
            </a:endParaRPr>
          </a:p>
          <a:p>
            <a:pPr marL="359410">
              <a:lnSpc>
                <a:spcPct val="100000"/>
              </a:lnSpc>
              <a:spcBef>
                <a:spcPts val="6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sağlanan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enerjidir.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58228" y="5350762"/>
            <a:ext cx="4480560" cy="1507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73341" y="2439289"/>
            <a:ext cx="4451350" cy="2921000"/>
          </a:xfrm>
          <a:custGeom>
            <a:avLst/>
            <a:gdLst/>
            <a:ahLst/>
            <a:cxnLst/>
            <a:rect l="l" t="t" r="r" b="b"/>
            <a:pathLst>
              <a:path w="4451350" h="2921000">
                <a:moveTo>
                  <a:pt x="4199890" y="0"/>
                </a:moveTo>
                <a:lnTo>
                  <a:pt x="250952" y="0"/>
                </a:lnTo>
                <a:lnTo>
                  <a:pt x="205853" y="4044"/>
                </a:lnTo>
                <a:lnTo>
                  <a:pt x="163402" y="15706"/>
                </a:lnTo>
                <a:lnTo>
                  <a:pt x="124309" y="34275"/>
                </a:lnTo>
                <a:lnTo>
                  <a:pt x="89283" y="59045"/>
                </a:lnTo>
                <a:lnTo>
                  <a:pt x="59033" y="89305"/>
                </a:lnTo>
                <a:lnTo>
                  <a:pt x="34271" y="124347"/>
                </a:lnTo>
                <a:lnTo>
                  <a:pt x="15704" y="163462"/>
                </a:lnTo>
                <a:lnTo>
                  <a:pt x="4044" y="205942"/>
                </a:lnTo>
                <a:lnTo>
                  <a:pt x="0" y="251078"/>
                </a:lnTo>
                <a:lnTo>
                  <a:pt x="0" y="2669921"/>
                </a:lnTo>
                <a:lnTo>
                  <a:pt x="4044" y="2715057"/>
                </a:lnTo>
                <a:lnTo>
                  <a:pt x="15704" y="2757537"/>
                </a:lnTo>
                <a:lnTo>
                  <a:pt x="34271" y="2796652"/>
                </a:lnTo>
                <a:lnTo>
                  <a:pt x="59033" y="2831694"/>
                </a:lnTo>
                <a:lnTo>
                  <a:pt x="89283" y="2861954"/>
                </a:lnTo>
                <a:lnTo>
                  <a:pt x="124309" y="2886724"/>
                </a:lnTo>
                <a:lnTo>
                  <a:pt x="163402" y="2905293"/>
                </a:lnTo>
                <a:lnTo>
                  <a:pt x="205853" y="2916955"/>
                </a:lnTo>
                <a:lnTo>
                  <a:pt x="250952" y="2920999"/>
                </a:lnTo>
                <a:lnTo>
                  <a:pt x="4199890" y="2920999"/>
                </a:lnTo>
                <a:lnTo>
                  <a:pt x="4245026" y="2916955"/>
                </a:lnTo>
                <a:lnTo>
                  <a:pt x="4287506" y="2905293"/>
                </a:lnTo>
                <a:lnTo>
                  <a:pt x="4326621" y="2886724"/>
                </a:lnTo>
                <a:lnTo>
                  <a:pt x="4361663" y="2861954"/>
                </a:lnTo>
                <a:lnTo>
                  <a:pt x="4391923" y="2831694"/>
                </a:lnTo>
                <a:lnTo>
                  <a:pt x="4416693" y="2796652"/>
                </a:lnTo>
                <a:lnTo>
                  <a:pt x="4435262" y="2757537"/>
                </a:lnTo>
                <a:lnTo>
                  <a:pt x="4446924" y="2715057"/>
                </a:lnTo>
                <a:lnTo>
                  <a:pt x="4450969" y="2669921"/>
                </a:lnTo>
                <a:lnTo>
                  <a:pt x="4450969" y="251078"/>
                </a:lnTo>
                <a:lnTo>
                  <a:pt x="4446924" y="205942"/>
                </a:lnTo>
                <a:lnTo>
                  <a:pt x="4435262" y="163462"/>
                </a:lnTo>
                <a:lnTo>
                  <a:pt x="4416693" y="124347"/>
                </a:lnTo>
                <a:lnTo>
                  <a:pt x="4391923" y="89305"/>
                </a:lnTo>
                <a:lnTo>
                  <a:pt x="4361663" y="59045"/>
                </a:lnTo>
                <a:lnTo>
                  <a:pt x="4326621" y="34275"/>
                </a:lnTo>
                <a:lnTo>
                  <a:pt x="4287506" y="15706"/>
                </a:lnTo>
                <a:lnTo>
                  <a:pt x="4245026" y="4044"/>
                </a:lnTo>
                <a:lnTo>
                  <a:pt x="419989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73341" y="2439289"/>
            <a:ext cx="4450969" cy="292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35608" y="6480046"/>
            <a:ext cx="3735324" cy="3779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50466" y="3711447"/>
            <a:ext cx="3705225" cy="2778760"/>
          </a:xfrm>
          <a:custGeom>
            <a:avLst/>
            <a:gdLst/>
            <a:ahLst/>
            <a:cxnLst/>
            <a:rect l="l" t="t" r="r" b="b"/>
            <a:pathLst>
              <a:path w="3705225" h="2778760">
                <a:moveTo>
                  <a:pt x="3466084" y="0"/>
                </a:moveTo>
                <a:lnTo>
                  <a:pt x="238760" y="0"/>
                </a:lnTo>
                <a:lnTo>
                  <a:pt x="190652" y="4852"/>
                </a:lnTo>
                <a:lnTo>
                  <a:pt x="145839" y="18768"/>
                </a:lnTo>
                <a:lnTo>
                  <a:pt x="105283" y="40786"/>
                </a:lnTo>
                <a:lnTo>
                  <a:pt x="69945" y="69945"/>
                </a:lnTo>
                <a:lnTo>
                  <a:pt x="40786" y="105283"/>
                </a:lnTo>
                <a:lnTo>
                  <a:pt x="18768" y="145839"/>
                </a:lnTo>
                <a:lnTo>
                  <a:pt x="4852" y="190652"/>
                </a:lnTo>
                <a:lnTo>
                  <a:pt x="0" y="238759"/>
                </a:lnTo>
                <a:lnTo>
                  <a:pt x="0" y="2539885"/>
                </a:lnTo>
                <a:lnTo>
                  <a:pt x="4852" y="2588013"/>
                </a:lnTo>
                <a:lnTo>
                  <a:pt x="18768" y="2632838"/>
                </a:lnTo>
                <a:lnTo>
                  <a:pt x="40786" y="2673402"/>
                </a:lnTo>
                <a:lnTo>
                  <a:pt x="69945" y="2708743"/>
                </a:lnTo>
                <a:lnTo>
                  <a:pt x="105283" y="2737902"/>
                </a:lnTo>
                <a:lnTo>
                  <a:pt x="145839" y="2759918"/>
                </a:lnTo>
                <a:lnTo>
                  <a:pt x="190652" y="2773832"/>
                </a:lnTo>
                <a:lnTo>
                  <a:pt x="238760" y="2778683"/>
                </a:lnTo>
                <a:lnTo>
                  <a:pt x="3466084" y="2778683"/>
                </a:lnTo>
                <a:lnTo>
                  <a:pt x="3514191" y="2773832"/>
                </a:lnTo>
                <a:lnTo>
                  <a:pt x="3559004" y="2759918"/>
                </a:lnTo>
                <a:lnTo>
                  <a:pt x="3599560" y="2737902"/>
                </a:lnTo>
                <a:lnTo>
                  <a:pt x="3634898" y="2708743"/>
                </a:lnTo>
                <a:lnTo>
                  <a:pt x="3664057" y="2673402"/>
                </a:lnTo>
                <a:lnTo>
                  <a:pt x="3686075" y="2632838"/>
                </a:lnTo>
                <a:lnTo>
                  <a:pt x="3699991" y="2588013"/>
                </a:lnTo>
                <a:lnTo>
                  <a:pt x="3704844" y="2539885"/>
                </a:lnTo>
                <a:lnTo>
                  <a:pt x="3704844" y="238759"/>
                </a:lnTo>
                <a:lnTo>
                  <a:pt x="3699991" y="190652"/>
                </a:lnTo>
                <a:lnTo>
                  <a:pt x="3686075" y="145839"/>
                </a:lnTo>
                <a:lnTo>
                  <a:pt x="3664057" y="105283"/>
                </a:lnTo>
                <a:lnTo>
                  <a:pt x="3634898" y="69945"/>
                </a:lnTo>
                <a:lnTo>
                  <a:pt x="3599560" y="40786"/>
                </a:lnTo>
                <a:lnTo>
                  <a:pt x="3559004" y="18768"/>
                </a:lnTo>
                <a:lnTo>
                  <a:pt x="3514191" y="4852"/>
                </a:lnTo>
                <a:lnTo>
                  <a:pt x="346608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50466" y="3711447"/>
            <a:ext cx="3704844" cy="2778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56233" y="1598918"/>
            <a:ext cx="5167630" cy="4979670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Kar 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yağmur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şeklinde yeryüzüne ulaşan</a:t>
            </a:r>
            <a:r>
              <a:rPr dirty="0" sz="2000" spc="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sular,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yer kabuğundaki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çatlaklardan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sızarak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magmanın</a:t>
            </a:r>
            <a:endParaRPr sz="2000">
              <a:latin typeface="Calibri"/>
              <a:cs typeface="Calibri"/>
            </a:endParaRPr>
          </a:p>
          <a:p>
            <a:pPr marL="12700" marR="47625">
              <a:lnSpc>
                <a:spcPct val="125000"/>
              </a:lnSpc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ısıttığı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kayalara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ulaşır.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Kızgın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kayalara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ulaşan su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ise 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ısınır.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25000"/>
              </a:lnSpc>
              <a:spcBef>
                <a:spcPts val="15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Isınan su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ise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dünyanın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değişik bölgelerindeki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volkanlar ve gayzerler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biçiminde yeryüzünde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ortaya </a:t>
            </a:r>
            <a:r>
              <a:rPr dirty="0" sz="2000" spc="-45">
                <a:solidFill>
                  <a:srgbClr val="514743"/>
                </a:solidFill>
                <a:latin typeface="Calibri"/>
                <a:cs typeface="Calibri"/>
              </a:rPr>
              <a:t>çıkar.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Yeryüzüne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çıkan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bu suyun sıcaklığı ise  genelde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150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santigrat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derecedir.</a:t>
            </a:r>
            <a:endParaRPr sz="2000">
              <a:latin typeface="Calibri"/>
              <a:cs typeface="Calibri"/>
            </a:endParaRPr>
          </a:p>
          <a:p>
            <a:pPr marL="12700" marR="735965">
              <a:lnSpc>
                <a:spcPct val="125000"/>
              </a:lnSpc>
              <a:spcBef>
                <a:spcPts val="1500"/>
              </a:spcBef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Yeraltından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çıkan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bu sıcak su ise bazı buhar 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türbinleri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vasıtası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elektrik</a:t>
            </a:r>
            <a:r>
              <a:rPr dirty="0" sz="2000" spc="6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enerjisine</a:t>
            </a:r>
            <a:endParaRPr sz="2000">
              <a:latin typeface="Calibri"/>
              <a:cs typeface="Calibri"/>
            </a:endParaRPr>
          </a:p>
          <a:p>
            <a:pPr marL="12700" marR="128905">
              <a:lnSpc>
                <a:spcPct val="125000"/>
              </a:lnSpc>
              <a:spcBef>
                <a:spcPts val="5"/>
              </a:spcBef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dönüştürülmektedir.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Bu duruma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jeotermal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denilmektedir.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93407" y="1766570"/>
            <a:ext cx="5134990" cy="3420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82420" y="1566163"/>
            <a:ext cx="4418330" cy="4525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200" spc="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200" spc="-15" b="1">
                <a:solidFill>
                  <a:srgbClr val="514743"/>
                </a:solidFill>
                <a:latin typeface="Calibri"/>
                <a:cs typeface="Calibri"/>
              </a:rPr>
              <a:t>Kaynakları: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9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herhangi bir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yolla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üretilmesini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sağlayan</a:t>
            </a:r>
            <a:r>
              <a:rPr dirty="0" sz="2000" spc="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kaynaklardır.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50100"/>
              </a:lnSpc>
              <a:spcBef>
                <a:spcPts val="13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Günlük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yaşantımızın her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anında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ihtiyacımız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olan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enerjiyi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bize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sağlar.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89535">
              <a:lnSpc>
                <a:spcPct val="150000"/>
              </a:lnSpc>
              <a:spcBef>
                <a:spcPts val="1300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kaynaklarımızı </a:t>
            </a:r>
            <a:r>
              <a:rPr dirty="0" sz="2000" spc="-5" b="1">
                <a:solidFill>
                  <a:srgbClr val="514743"/>
                </a:solidFill>
                <a:latin typeface="Calibri"/>
                <a:cs typeface="Calibri"/>
              </a:rPr>
              <a:t>yenilenebilir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 </a:t>
            </a: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yenilenemez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 olarak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ikiye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ayırabiliriz.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18632" y="1840991"/>
            <a:ext cx="5929884" cy="4006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64326" y="2185416"/>
            <a:ext cx="5238622" cy="3317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19876" y="2140966"/>
            <a:ext cx="5327650" cy="3406775"/>
          </a:xfrm>
          <a:custGeom>
            <a:avLst/>
            <a:gdLst/>
            <a:ahLst/>
            <a:cxnLst/>
            <a:rect l="l" t="t" r="r" b="b"/>
            <a:pathLst>
              <a:path w="5327650" h="3406775">
                <a:moveTo>
                  <a:pt x="596646" y="0"/>
                </a:moveTo>
                <a:lnTo>
                  <a:pt x="5327650" y="0"/>
                </a:lnTo>
                <a:lnTo>
                  <a:pt x="5327650" y="2810510"/>
                </a:lnTo>
                <a:lnTo>
                  <a:pt x="5324729" y="2870581"/>
                </a:lnTo>
                <a:lnTo>
                  <a:pt x="5315712" y="2930017"/>
                </a:lnTo>
                <a:lnTo>
                  <a:pt x="5300599" y="2987040"/>
                </a:lnTo>
                <a:lnTo>
                  <a:pt x="5280533" y="3042158"/>
                </a:lnTo>
                <a:lnTo>
                  <a:pt x="5255641" y="3094228"/>
                </a:lnTo>
                <a:lnTo>
                  <a:pt x="5225542" y="3143504"/>
                </a:lnTo>
                <a:lnTo>
                  <a:pt x="5191252" y="3189351"/>
                </a:lnTo>
                <a:lnTo>
                  <a:pt x="5152771" y="3231896"/>
                </a:lnTo>
                <a:lnTo>
                  <a:pt x="5110353" y="3270377"/>
                </a:lnTo>
                <a:lnTo>
                  <a:pt x="5064379" y="3304666"/>
                </a:lnTo>
                <a:lnTo>
                  <a:pt x="5015103" y="3334766"/>
                </a:lnTo>
                <a:lnTo>
                  <a:pt x="4962652" y="3360039"/>
                </a:lnTo>
                <a:lnTo>
                  <a:pt x="4907788" y="3379724"/>
                </a:lnTo>
                <a:lnTo>
                  <a:pt x="4850892" y="3394837"/>
                </a:lnTo>
                <a:lnTo>
                  <a:pt x="4791075" y="3403854"/>
                </a:lnTo>
                <a:lnTo>
                  <a:pt x="4731385" y="3406775"/>
                </a:lnTo>
                <a:lnTo>
                  <a:pt x="0" y="3406775"/>
                </a:lnTo>
                <a:lnTo>
                  <a:pt x="0" y="596519"/>
                </a:lnTo>
                <a:lnTo>
                  <a:pt x="2921" y="536448"/>
                </a:lnTo>
                <a:lnTo>
                  <a:pt x="11938" y="477139"/>
                </a:lnTo>
                <a:lnTo>
                  <a:pt x="26924" y="419608"/>
                </a:lnTo>
                <a:lnTo>
                  <a:pt x="47117" y="364871"/>
                </a:lnTo>
                <a:lnTo>
                  <a:pt x="72009" y="312547"/>
                </a:lnTo>
                <a:lnTo>
                  <a:pt x="101981" y="263652"/>
                </a:lnTo>
                <a:lnTo>
                  <a:pt x="136271" y="217424"/>
                </a:lnTo>
                <a:lnTo>
                  <a:pt x="174879" y="174879"/>
                </a:lnTo>
                <a:lnTo>
                  <a:pt x="217424" y="136271"/>
                </a:lnTo>
                <a:lnTo>
                  <a:pt x="263652" y="101980"/>
                </a:lnTo>
                <a:lnTo>
                  <a:pt x="312547" y="72009"/>
                </a:lnTo>
                <a:lnTo>
                  <a:pt x="364998" y="47117"/>
                </a:lnTo>
                <a:lnTo>
                  <a:pt x="419735" y="26924"/>
                </a:lnTo>
                <a:lnTo>
                  <a:pt x="477139" y="11938"/>
                </a:lnTo>
                <a:lnTo>
                  <a:pt x="536448" y="2921"/>
                </a:lnTo>
                <a:lnTo>
                  <a:pt x="596646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6636004" y="2354707"/>
            <a:ext cx="4762500" cy="314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87932" y="1549653"/>
            <a:ext cx="4244975" cy="361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e) </a:t>
            </a: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Biyokütle</a:t>
            </a:r>
            <a:r>
              <a:rPr dirty="0" sz="2400" spc="-2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280035" marR="110489">
              <a:lnSpc>
                <a:spcPct val="138900"/>
              </a:lnSpc>
            </a:pP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Her</a:t>
            </a:r>
            <a:r>
              <a:rPr dirty="0" sz="1800" spc="-375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türlü</a:t>
            </a:r>
            <a:r>
              <a:rPr dirty="0" sz="1800" spc="-395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bitkiden,</a:t>
            </a:r>
            <a:r>
              <a:rPr dirty="0" sz="1800" spc="-380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15">
                <a:solidFill>
                  <a:srgbClr val="514743"/>
                </a:solidFill>
                <a:latin typeface="Euphemia"/>
                <a:cs typeface="Euphemia"/>
              </a:rPr>
              <a:t>organik</a:t>
            </a:r>
            <a:r>
              <a:rPr dirty="0" sz="1800" spc="-385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15">
                <a:solidFill>
                  <a:srgbClr val="514743"/>
                </a:solidFill>
                <a:latin typeface="Euphemia"/>
                <a:cs typeface="Euphemia"/>
              </a:rPr>
              <a:t>atıklardan,  </a:t>
            </a:r>
            <a:r>
              <a:rPr dirty="0" sz="1800" spc="-10">
                <a:solidFill>
                  <a:srgbClr val="514743"/>
                </a:solidFill>
                <a:latin typeface="Euphemia"/>
                <a:cs typeface="Euphemia"/>
              </a:rPr>
              <a:t>alglerden </a:t>
            </a:r>
            <a:r>
              <a:rPr dirty="0" sz="1800">
                <a:solidFill>
                  <a:srgbClr val="514743"/>
                </a:solidFill>
                <a:latin typeface="Euphemia"/>
                <a:cs typeface="Euphemia"/>
              </a:rPr>
              <a:t>ve </a:t>
            </a:r>
            <a:r>
              <a:rPr dirty="0" sz="1800" spc="-10">
                <a:solidFill>
                  <a:srgbClr val="514743"/>
                </a:solidFill>
                <a:latin typeface="Euphemia"/>
                <a:cs typeface="Euphemia"/>
              </a:rPr>
              <a:t>yosunlardan </a:t>
            </a:r>
            <a:r>
              <a:rPr dirty="0" sz="1800">
                <a:solidFill>
                  <a:srgbClr val="514743"/>
                </a:solidFill>
                <a:latin typeface="Euphemia"/>
                <a:cs typeface="Euphemia"/>
              </a:rPr>
              <a:t>elde 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edilebilen</a:t>
            </a:r>
            <a:r>
              <a:rPr dirty="0" sz="1800" spc="-360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bir</a:t>
            </a:r>
            <a:r>
              <a:rPr dirty="0" sz="1800" spc="-370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514743"/>
                </a:solidFill>
                <a:latin typeface="Euphemia"/>
                <a:cs typeface="Euphemia"/>
              </a:rPr>
              <a:t>enerji</a:t>
            </a:r>
            <a:r>
              <a:rPr dirty="0" sz="1800" spc="-380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türüdür.</a:t>
            </a:r>
            <a:endParaRPr sz="1800">
              <a:latin typeface="Euphemia"/>
              <a:cs typeface="Euphemia"/>
            </a:endParaRPr>
          </a:p>
          <a:p>
            <a:pPr marL="280035" marR="5080">
              <a:lnSpc>
                <a:spcPct val="138900"/>
              </a:lnSpc>
              <a:spcBef>
                <a:spcPts val="1800"/>
              </a:spcBef>
            </a:pP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Hayvan </a:t>
            </a:r>
            <a:r>
              <a:rPr dirty="0" sz="1800" spc="-10">
                <a:solidFill>
                  <a:srgbClr val="514743"/>
                </a:solidFill>
                <a:latin typeface="Euphemia"/>
                <a:cs typeface="Euphemia"/>
              </a:rPr>
              <a:t>atıklarının </a:t>
            </a:r>
            <a:r>
              <a:rPr dirty="0" sz="1800">
                <a:solidFill>
                  <a:srgbClr val="514743"/>
                </a:solidFill>
                <a:latin typeface="Euphemia"/>
                <a:cs typeface="Euphemia"/>
              </a:rPr>
              <a:t>enerji amacıyla 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kullanılması</a:t>
            </a:r>
            <a:r>
              <a:rPr dirty="0" sz="1800" spc="-35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ya</a:t>
            </a:r>
            <a:r>
              <a:rPr dirty="0" sz="1800" spc="-395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>
                <a:solidFill>
                  <a:srgbClr val="514743"/>
                </a:solidFill>
                <a:latin typeface="Euphemia"/>
                <a:cs typeface="Euphemia"/>
              </a:rPr>
              <a:t>da</a:t>
            </a:r>
            <a:r>
              <a:rPr dirty="0" sz="1800" spc="-405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bitkilerin</a:t>
            </a:r>
            <a:r>
              <a:rPr dirty="0" sz="1800" spc="-375">
                <a:solidFill>
                  <a:srgbClr val="514743"/>
                </a:solidFill>
                <a:latin typeface="Euphemia"/>
                <a:cs typeface="Euphemia"/>
              </a:rPr>
              <a:t>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yakılması,  biyokütle enerjinin </a:t>
            </a:r>
            <a:r>
              <a:rPr dirty="0" sz="1800">
                <a:solidFill>
                  <a:srgbClr val="514743"/>
                </a:solidFill>
                <a:latin typeface="Euphemia"/>
                <a:cs typeface="Euphemia"/>
              </a:rPr>
              <a:t>en </a:t>
            </a:r>
            <a:r>
              <a:rPr dirty="0" sz="1800" spc="-5">
                <a:solidFill>
                  <a:srgbClr val="514743"/>
                </a:solidFill>
                <a:latin typeface="Euphemia"/>
                <a:cs typeface="Euphemia"/>
              </a:rPr>
              <a:t>bilinen  örnekleridir.</a:t>
            </a:r>
            <a:endParaRPr sz="1800">
              <a:latin typeface="Euphemia"/>
              <a:cs typeface="Euphem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87932" y="1581150"/>
            <a:ext cx="4754245" cy="2901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" b="1">
                <a:solidFill>
                  <a:srgbClr val="514743"/>
                </a:solidFill>
                <a:latin typeface="Calibri"/>
                <a:cs typeface="Calibri"/>
              </a:rPr>
              <a:t>f) </a:t>
            </a: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Dalga</a:t>
            </a:r>
            <a:r>
              <a:rPr dirty="0" sz="2400" spc="-3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Enerjisi: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>
              <a:latin typeface="Times New Roman"/>
              <a:cs typeface="Times New Roman"/>
            </a:endParaRPr>
          </a:p>
          <a:p>
            <a:pPr marL="12700" marR="217170">
              <a:lnSpc>
                <a:spcPct val="125000"/>
              </a:lnSpc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Denizde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oluşan dalgalanma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hareketlerinden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dalgaların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meydana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getirdiği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basınçtan  elde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edilen bir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enerjidir.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25099"/>
              </a:lnSpc>
              <a:spcBef>
                <a:spcPts val="1795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Dalga jeneratörleri sayesinde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sürdürülebilir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doğal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üretimi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sağlar.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37680" y="1997710"/>
            <a:ext cx="5191125" cy="3028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649504" y="1462175"/>
            <a:ext cx="1077811" cy="1077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656680" y="2741430"/>
            <a:ext cx="1063658" cy="10923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2200" y="663955"/>
            <a:ext cx="513905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514743"/>
                </a:solidFill>
                <a:latin typeface="Plantagenet Cherokee"/>
                <a:cs typeface="Plantagenet Cherokee"/>
              </a:rPr>
              <a:t>Enerjinin </a:t>
            </a:r>
            <a:r>
              <a:rPr dirty="0" sz="2800" spc="-5">
                <a:solidFill>
                  <a:srgbClr val="514743"/>
                </a:solidFill>
                <a:latin typeface="Plantagenet Cherokee"/>
                <a:cs typeface="Plantagenet Cherokee"/>
              </a:rPr>
              <a:t>Dönü</a:t>
            </a:r>
            <a:r>
              <a:rPr dirty="0" sz="2800" spc="-5">
                <a:solidFill>
                  <a:srgbClr val="514743"/>
                </a:solidFill>
                <a:latin typeface="Times New Roman"/>
                <a:cs typeface="Times New Roman"/>
              </a:rPr>
              <a:t>ş</a:t>
            </a:r>
            <a:r>
              <a:rPr dirty="0" sz="2800" spc="-5">
                <a:solidFill>
                  <a:srgbClr val="514743"/>
                </a:solidFill>
                <a:latin typeface="Plantagenet Cherokee"/>
                <a:cs typeface="Plantagenet Cherokee"/>
              </a:rPr>
              <a:t>ümü </a:t>
            </a:r>
            <a:r>
              <a:rPr dirty="0" sz="2800" spc="-35">
                <a:solidFill>
                  <a:srgbClr val="514743"/>
                </a:solidFill>
                <a:latin typeface="Plantagenet Cherokee"/>
                <a:cs typeface="Plantagenet Cherokee"/>
              </a:rPr>
              <a:t>ve</a:t>
            </a:r>
            <a:r>
              <a:rPr dirty="0" sz="2800" spc="50">
                <a:solidFill>
                  <a:srgbClr val="514743"/>
                </a:solidFill>
                <a:latin typeface="Plantagenet Cherokee"/>
                <a:cs typeface="Plantagenet Cherokee"/>
              </a:rPr>
              <a:t> </a:t>
            </a:r>
            <a:r>
              <a:rPr dirty="0" sz="2800" spc="-30">
                <a:solidFill>
                  <a:srgbClr val="514743"/>
                </a:solidFill>
                <a:latin typeface="Plantagenet Cherokee"/>
                <a:cs typeface="Plantagenet Cherokee"/>
              </a:rPr>
              <a:t>Tasar</a:t>
            </a:r>
            <a:r>
              <a:rPr dirty="0" sz="2800" spc="-30">
                <a:solidFill>
                  <a:srgbClr val="514743"/>
                </a:solidFill>
                <a:latin typeface="Times New Roman"/>
                <a:cs typeface="Times New Roman"/>
              </a:rPr>
              <a:t>ı</a:t>
            </a:r>
            <a:r>
              <a:rPr dirty="0" sz="2800" spc="-30">
                <a:solidFill>
                  <a:srgbClr val="514743"/>
                </a:solidFill>
                <a:latin typeface="Plantagenet Cherokee"/>
                <a:cs typeface="Plantagenet Cherokee"/>
              </a:rPr>
              <a:t>m</a:t>
            </a:r>
            <a:endParaRPr sz="2800">
              <a:latin typeface="Plantagenet Cherokee"/>
              <a:cs typeface="Plantagenet Cheroke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9664" y="1866112"/>
            <a:ext cx="5614670" cy="12452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5080" indent="-286385">
              <a:lnSpc>
                <a:spcPct val="1159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300" spc="-5">
                <a:solidFill>
                  <a:srgbClr val="514743"/>
                </a:solidFill>
                <a:latin typeface="Calibri"/>
                <a:cs typeface="Calibri"/>
              </a:rPr>
              <a:t>Şimdi </a:t>
            </a:r>
            <a:r>
              <a:rPr dirty="0" sz="2300" spc="-15">
                <a:solidFill>
                  <a:srgbClr val="514743"/>
                </a:solidFill>
                <a:latin typeface="Calibri"/>
                <a:cs typeface="Calibri"/>
              </a:rPr>
              <a:t>sizde </a:t>
            </a:r>
            <a:r>
              <a:rPr dirty="0" sz="2300" spc="-5" b="1">
                <a:solidFill>
                  <a:srgbClr val="514743"/>
                </a:solidFill>
                <a:latin typeface="Calibri"/>
                <a:cs typeface="Calibri"/>
              </a:rPr>
              <a:t>su</a:t>
            </a:r>
            <a:r>
              <a:rPr dirty="0" sz="2300" spc="-5">
                <a:solidFill>
                  <a:srgbClr val="514743"/>
                </a:solidFill>
                <a:latin typeface="Calibri"/>
                <a:cs typeface="Calibri"/>
              </a:rPr>
              <a:t>, </a:t>
            </a:r>
            <a:r>
              <a:rPr dirty="0" sz="2300" spc="-10" b="1">
                <a:solidFill>
                  <a:srgbClr val="514743"/>
                </a:solidFill>
                <a:latin typeface="Calibri"/>
                <a:cs typeface="Calibri"/>
              </a:rPr>
              <a:t>rüzgar</a:t>
            </a:r>
            <a:r>
              <a:rPr dirty="0" sz="2300" spc="-10">
                <a:solidFill>
                  <a:srgbClr val="514743"/>
                </a:solidFill>
                <a:latin typeface="Calibri"/>
                <a:cs typeface="Calibri"/>
              </a:rPr>
              <a:t>, </a:t>
            </a:r>
            <a:r>
              <a:rPr dirty="0" sz="2300" spc="-15">
                <a:solidFill>
                  <a:srgbClr val="514743"/>
                </a:solidFill>
                <a:latin typeface="Calibri"/>
                <a:cs typeface="Calibri"/>
              </a:rPr>
              <a:t>veya </a:t>
            </a:r>
            <a:r>
              <a:rPr dirty="0" sz="2300" spc="-5" b="1">
                <a:solidFill>
                  <a:srgbClr val="514743"/>
                </a:solidFill>
                <a:latin typeface="Calibri"/>
                <a:cs typeface="Calibri"/>
              </a:rPr>
              <a:t>güneş </a:t>
            </a:r>
            <a:r>
              <a:rPr dirty="0" sz="2300" spc="-5">
                <a:solidFill>
                  <a:srgbClr val="514743"/>
                </a:solidFill>
                <a:latin typeface="Calibri"/>
                <a:cs typeface="Calibri"/>
              </a:rPr>
              <a:t>gibi </a:t>
            </a:r>
            <a:r>
              <a:rPr dirty="0" sz="2300" spc="-15">
                <a:solidFill>
                  <a:srgbClr val="514743"/>
                </a:solidFill>
                <a:latin typeface="Calibri"/>
                <a:cs typeface="Calibri"/>
              </a:rPr>
              <a:t>doğal  </a:t>
            </a:r>
            <a:r>
              <a:rPr dirty="0" sz="2300" spc="-10">
                <a:solidFill>
                  <a:srgbClr val="514743"/>
                </a:solidFill>
                <a:latin typeface="Calibri"/>
                <a:cs typeface="Calibri"/>
              </a:rPr>
              <a:t>kaynaklardan yararlanarak </a:t>
            </a:r>
            <a:r>
              <a:rPr dirty="0" sz="2300" b="1">
                <a:solidFill>
                  <a:srgbClr val="514743"/>
                </a:solidFill>
                <a:latin typeface="Calibri"/>
                <a:cs typeface="Calibri"/>
              </a:rPr>
              <a:t>üç </a:t>
            </a:r>
            <a:r>
              <a:rPr dirty="0" sz="2300" spc="-5" b="1">
                <a:solidFill>
                  <a:srgbClr val="514743"/>
                </a:solidFill>
                <a:latin typeface="Calibri"/>
                <a:cs typeface="Calibri"/>
              </a:rPr>
              <a:t>boyutlu model  </a:t>
            </a:r>
            <a:r>
              <a:rPr dirty="0" sz="2300" spc="-20">
                <a:solidFill>
                  <a:srgbClr val="514743"/>
                </a:solidFill>
                <a:latin typeface="Calibri"/>
                <a:cs typeface="Calibri"/>
              </a:rPr>
              <a:t>veya </a:t>
            </a:r>
            <a:r>
              <a:rPr dirty="0" sz="2300" spc="-15" b="1">
                <a:solidFill>
                  <a:srgbClr val="514743"/>
                </a:solidFill>
                <a:latin typeface="Calibri"/>
                <a:cs typeface="Calibri"/>
              </a:rPr>
              <a:t>maket </a:t>
            </a:r>
            <a:r>
              <a:rPr dirty="0" sz="2300" spc="-5" b="1">
                <a:solidFill>
                  <a:srgbClr val="514743"/>
                </a:solidFill>
                <a:latin typeface="Calibri"/>
                <a:cs typeface="Calibri"/>
              </a:rPr>
              <a:t>tasarımı</a:t>
            </a:r>
            <a:r>
              <a:rPr dirty="0" sz="2300" spc="-2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300" spc="-5">
                <a:solidFill>
                  <a:srgbClr val="514743"/>
                </a:solidFill>
                <a:latin typeface="Calibri"/>
                <a:cs typeface="Calibri"/>
              </a:rPr>
              <a:t>gerçekleştiriniz.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99959" y="4806694"/>
            <a:ext cx="4347972" cy="2051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15200" y="2053589"/>
            <a:ext cx="4317365" cy="2762885"/>
          </a:xfrm>
          <a:custGeom>
            <a:avLst/>
            <a:gdLst/>
            <a:ahLst/>
            <a:cxnLst/>
            <a:rect l="l" t="t" r="r" b="b"/>
            <a:pathLst>
              <a:path w="4317365" h="2762885">
                <a:moveTo>
                  <a:pt x="4079366" y="0"/>
                </a:moveTo>
                <a:lnTo>
                  <a:pt x="237490" y="0"/>
                </a:lnTo>
                <a:lnTo>
                  <a:pt x="189619" y="4823"/>
                </a:lnTo>
                <a:lnTo>
                  <a:pt x="145035" y="18659"/>
                </a:lnTo>
                <a:lnTo>
                  <a:pt x="104694" y="40551"/>
                </a:lnTo>
                <a:lnTo>
                  <a:pt x="69548" y="69548"/>
                </a:lnTo>
                <a:lnTo>
                  <a:pt x="40551" y="104694"/>
                </a:lnTo>
                <a:lnTo>
                  <a:pt x="18659" y="145035"/>
                </a:lnTo>
                <a:lnTo>
                  <a:pt x="4823" y="189619"/>
                </a:lnTo>
                <a:lnTo>
                  <a:pt x="0" y="237489"/>
                </a:lnTo>
                <a:lnTo>
                  <a:pt x="0" y="2525395"/>
                </a:lnTo>
                <a:lnTo>
                  <a:pt x="4823" y="2573223"/>
                </a:lnTo>
                <a:lnTo>
                  <a:pt x="18659" y="2617775"/>
                </a:lnTo>
                <a:lnTo>
                  <a:pt x="40551" y="2658094"/>
                </a:lnTo>
                <a:lnTo>
                  <a:pt x="69548" y="2693225"/>
                </a:lnTo>
                <a:lnTo>
                  <a:pt x="104694" y="2722212"/>
                </a:lnTo>
                <a:lnTo>
                  <a:pt x="145035" y="2744100"/>
                </a:lnTo>
                <a:lnTo>
                  <a:pt x="189619" y="2757934"/>
                </a:lnTo>
                <a:lnTo>
                  <a:pt x="237490" y="2762758"/>
                </a:lnTo>
                <a:lnTo>
                  <a:pt x="4079366" y="2762758"/>
                </a:lnTo>
                <a:lnTo>
                  <a:pt x="4127201" y="2757934"/>
                </a:lnTo>
                <a:lnTo>
                  <a:pt x="4171767" y="2744100"/>
                </a:lnTo>
                <a:lnTo>
                  <a:pt x="4212106" y="2722212"/>
                </a:lnTo>
                <a:lnTo>
                  <a:pt x="4247261" y="2693225"/>
                </a:lnTo>
                <a:lnTo>
                  <a:pt x="4276271" y="2658094"/>
                </a:lnTo>
                <a:lnTo>
                  <a:pt x="4298180" y="2617775"/>
                </a:lnTo>
                <a:lnTo>
                  <a:pt x="4312028" y="2573223"/>
                </a:lnTo>
                <a:lnTo>
                  <a:pt x="4316857" y="2525395"/>
                </a:lnTo>
                <a:lnTo>
                  <a:pt x="4316857" y="237489"/>
                </a:lnTo>
                <a:lnTo>
                  <a:pt x="4312028" y="189619"/>
                </a:lnTo>
                <a:lnTo>
                  <a:pt x="4298180" y="145035"/>
                </a:lnTo>
                <a:lnTo>
                  <a:pt x="4276271" y="104694"/>
                </a:lnTo>
                <a:lnTo>
                  <a:pt x="4247260" y="69548"/>
                </a:lnTo>
                <a:lnTo>
                  <a:pt x="4212106" y="40551"/>
                </a:lnTo>
                <a:lnTo>
                  <a:pt x="4171767" y="18659"/>
                </a:lnTo>
                <a:lnTo>
                  <a:pt x="4127201" y="4823"/>
                </a:lnTo>
                <a:lnTo>
                  <a:pt x="407936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15200" y="2053589"/>
            <a:ext cx="4316857" cy="27627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59052" y="6426706"/>
            <a:ext cx="3928872" cy="431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74291" y="3843020"/>
            <a:ext cx="3898900" cy="2593975"/>
          </a:xfrm>
          <a:custGeom>
            <a:avLst/>
            <a:gdLst/>
            <a:ahLst/>
            <a:cxnLst/>
            <a:rect l="l" t="t" r="r" b="b"/>
            <a:pathLst>
              <a:path w="3898900" h="2593975">
                <a:moveTo>
                  <a:pt x="3675761" y="0"/>
                </a:moveTo>
                <a:lnTo>
                  <a:pt x="222885" y="0"/>
                </a:lnTo>
                <a:lnTo>
                  <a:pt x="177975" y="4524"/>
                </a:lnTo>
                <a:lnTo>
                  <a:pt x="136142" y="17502"/>
                </a:lnTo>
                <a:lnTo>
                  <a:pt x="98282" y="38040"/>
                </a:lnTo>
                <a:lnTo>
                  <a:pt x="65293" y="65246"/>
                </a:lnTo>
                <a:lnTo>
                  <a:pt x="38073" y="98226"/>
                </a:lnTo>
                <a:lnTo>
                  <a:pt x="17520" y="136088"/>
                </a:lnTo>
                <a:lnTo>
                  <a:pt x="4529" y="177938"/>
                </a:lnTo>
                <a:lnTo>
                  <a:pt x="0" y="222884"/>
                </a:lnTo>
                <a:lnTo>
                  <a:pt x="0" y="2370683"/>
                </a:lnTo>
                <a:lnTo>
                  <a:pt x="4529" y="2415604"/>
                </a:lnTo>
                <a:lnTo>
                  <a:pt x="17520" y="2457444"/>
                </a:lnTo>
                <a:lnTo>
                  <a:pt x="38073" y="2495306"/>
                </a:lnTo>
                <a:lnTo>
                  <a:pt x="65293" y="2528295"/>
                </a:lnTo>
                <a:lnTo>
                  <a:pt x="98282" y="2555513"/>
                </a:lnTo>
                <a:lnTo>
                  <a:pt x="136142" y="2576064"/>
                </a:lnTo>
                <a:lnTo>
                  <a:pt x="177975" y="2589052"/>
                </a:lnTo>
                <a:lnTo>
                  <a:pt x="222885" y="2593581"/>
                </a:lnTo>
                <a:lnTo>
                  <a:pt x="3675761" y="2593581"/>
                </a:lnTo>
                <a:lnTo>
                  <a:pt x="3720670" y="2589052"/>
                </a:lnTo>
                <a:lnTo>
                  <a:pt x="3762503" y="2576064"/>
                </a:lnTo>
                <a:lnTo>
                  <a:pt x="3800363" y="2555513"/>
                </a:lnTo>
                <a:lnTo>
                  <a:pt x="3833352" y="2528295"/>
                </a:lnTo>
                <a:lnTo>
                  <a:pt x="3860572" y="2495306"/>
                </a:lnTo>
                <a:lnTo>
                  <a:pt x="3881125" y="2457444"/>
                </a:lnTo>
                <a:lnTo>
                  <a:pt x="3894116" y="2415604"/>
                </a:lnTo>
                <a:lnTo>
                  <a:pt x="3898646" y="2370683"/>
                </a:lnTo>
                <a:lnTo>
                  <a:pt x="3898646" y="222884"/>
                </a:lnTo>
                <a:lnTo>
                  <a:pt x="3894116" y="177938"/>
                </a:lnTo>
                <a:lnTo>
                  <a:pt x="3881125" y="136088"/>
                </a:lnTo>
                <a:lnTo>
                  <a:pt x="3860572" y="98226"/>
                </a:lnTo>
                <a:lnTo>
                  <a:pt x="3833352" y="65246"/>
                </a:lnTo>
                <a:lnTo>
                  <a:pt x="3800363" y="38040"/>
                </a:lnTo>
                <a:lnTo>
                  <a:pt x="3762503" y="17502"/>
                </a:lnTo>
                <a:lnTo>
                  <a:pt x="3720670" y="4524"/>
                </a:lnTo>
                <a:lnTo>
                  <a:pt x="367576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74291" y="3843020"/>
            <a:ext cx="3898646" cy="25935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10440" y="3856832"/>
            <a:ext cx="1135383" cy="11353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8000" y="5204419"/>
            <a:ext cx="1120475" cy="11507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/>
          <p:nvPr/>
        </p:nvSpPr>
        <p:spPr>
          <a:xfrm>
            <a:off x="4716907" y="1481950"/>
            <a:ext cx="7373619" cy="5231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1694" y="1797278"/>
            <a:ext cx="3547745" cy="4217035"/>
          </a:xfrm>
          <a:prstGeom prst="rect">
            <a:avLst/>
          </a:prstGeom>
          <a:solidFill>
            <a:srgbClr val="FFFFF3"/>
          </a:solidFill>
          <a:ln w="9525">
            <a:solidFill>
              <a:srgbClr val="00AF50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2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2016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yılında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üretimimizin;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%32,1'i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doğal</a:t>
            </a:r>
            <a:r>
              <a:rPr dirty="0" sz="2000" spc="-7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gazdan,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%33,8‘i</a:t>
            </a: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kömürden,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605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%24,6'si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hidrolikten,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%5,7'si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rüzgârdan,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%1,7'i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jeotermalden,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%0,4’ü güneşten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</a:t>
            </a:r>
            <a:endParaRPr sz="2000">
              <a:latin typeface="Calibri"/>
              <a:cs typeface="Calibri"/>
            </a:endParaRPr>
          </a:p>
          <a:p>
            <a:pPr marL="91440" marR="229235">
              <a:lnSpc>
                <a:spcPct val="125000"/>
              </a:lnSpc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%1,7’si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diğer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kaynaklardan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elde 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edilmiştir.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2200" y="663955"/>
            <a:ext cx="513905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514743"/>
                </a:solidFill>
                <a:latin typeface="Plantagenet Cherokee"/>
                <a:cs typeface="Plantagenet Cherokee"/>
              </a:rPr>
              <a:t>Enerjinin </a:t>
            </a:r>
            <a:r>
              <a:rPr dirty="0" sz="2800" spc="-5">
                <a:solidFill>
                  <a:srgbClr val="514743"/>
                </a:solidFill>
                <a:latin typeface="Plantagenet Cherokee"/>
                <a:cs typeface="Plantagenet Cherokee"/>
              </a:rPr>
              <a:t>Dönü</a:t>
            </a:r>
            <a:r>
              <a:rPr dirty="0" sz="2800" spc="-5">
                <a:solidFill>
                  <a:srgbClr val="514743"/>
                </a:solidFill>
                <a:latin typeface="Times New Roman"/>
                <a:cs typeface="Times New Roman"/>
              </a:rPr>
              <a:t>ş</a:t>
            </a:r>
            <a:r>
              <a:rPr dirty="0" sz="2800" spc="-5">
                <a:solidFill>
                  <a:srgbClr val="514743"/>
                </a:solidFill>
                <a:latin typeface="Plantagenet Cherokee"/>
                <a:cs typeface="Plantagenet Cherokee"/>
              </a:rPr>
              <a:t>ümü </a:t>
            </a:r>
            <a:r>
              <a:rPr dirty="0" sz="2800" spc="-35">
                <a:solidFill>
                  <a:srgbClr val="514743"/>
                </a:solidFill>
                <a:latin typeface="Plantagenet Cherokee"/>
                <a:cs typeface="Plantagenet Cherokee"/>
              </a:rPr>
              <a:t>ve</a:t>
            </a:r>
            <a:r>
              <a:rPr dirty="0" sz="2800" spc="50">
                <a:solidFill>
                  <a:srgbClr val="514743"/>
                </a:solidFill>
                <a:latin typeface="Plantagenet Cherokee"/>
                <a:cs typeface="Plantagenet Cherokee"/>
              </a:rPr>
              <a:t> </a:t>
            </a:r>
            <a:r>
              <a:rPr dirty="0" sz="2800" spc="-30">
                <a:solidFill>
                  <a:srgbClr val="514743"/>
                </a:solidFill>
                <a:latin typeface="Plantagenet Cherokee"/>
                <a:cs typeface="Plantagenet Cherokee"/>
              </a:rPr>
              <a:t>Tasar</a:t>
            </a:r>
            <a:r>
              <a:rPr dirty="0" sz="2800" spc="-30">
                <a:solidFill>
                  <a:srgbClr val="514743"/>
                </a:solidFill>
                <a:latin typeface="Times New Roman"/>
                <a:cs typeface="Times New Roman"/>
              </a:rPr>
              <a:t>ı</a:t>
            </a:r>
            <a:r>
              <a:rPr dirty="0" sz="2800" spc="-30">
                <a:solidFill>
                  <a:srgbClr val="514743"/>
                </a:solidFill>
                <a:latin typeface="Plantagenet Cherokee"/>
                <a:cs typeface="Plantagenet Cherokee"/>
              </a:rPr>
              <a:t>m</a:t>
            </a:r>
            <a:endParaRPr sz="2800">
              <a:latin typeface="Plantagenet Cherokee"/>
              <a:cs typeface="Plantagenet Cheroke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2083" y="1446657"/>
            <a:ext cx="3996054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5" b="1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600" spc="-10" b="1">
                <a:solidFill>
                  <a:srgbClr val="514743"/>
                </a:solidFill>
                <a:latin typeface="Calibri"/>
                <a:cs typeface="Calibri"/>
              </a:rPr>
              <a:t>Kaynakları </a:t>
            </a:r>
            <a:r>
              <a:rPr dirty="0" sz="2600" spc="-15" b="1">
                <a:solidFill>
                  <a:srgbClr val="514743"/>
                </a:solidFill>
                <a:latin typeface="Calibri"/>
                <a:cs typeface="Calibri"/>
              </a:rPr>
              <a:t>ve</a:t>
            </a:r>
            <a:r>
              <a:rPr dirty="0" sz="2600" spc="-20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600" spc="-5" b="1">
                <a:solidFill>
                  <a:srgbClr val="514743"/>
                </a:solidFill>
                <a:latin typeface="Calibri"/>
                <a:cs typeface="Calibri"/>
              </a:rPr>
              <a:t>Çeşitleri: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1189" y="2210879"/>
            <a:ext cx="9399651" cy="4276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212012" y="2371678"/>
            <a:ext cx="1726606" cy="1726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223508" y="4420989"/>
            <a:ext cx="1703933" cy="17499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5558" y="1558493"/>
            <a:ext cx="6020435" cy="3193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7345" indent="-334645">
              <a:lnSpc>
                <a:spcPct val="100000"/>
              </a:lnSpc>
              <a:spcBef>
                <a:spcPts val="100"/>
              </a:spcBef>
              <a:buAutoNum type="alphaUcPeriod"/>
              <a:tabLst>
                <a:tab pos="347980" algn="l"/>
              </a:tabLst>
            </a:pPr>
            <a:r>
              <a:rPr dirty="0" sz="2400" spc="-25" b="1">
                <a:solidFill>
                  <a:srgbClr val="514743"/>
                </a:solidFill>
                <a:latin typeface="Calibri"/>
                <a:cs typeface="Calibri"/>
              </a:rPr>
              <a:t>Yenilenemez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Kaynakları: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514743"/>
              </a:buClr>
              <a:buFont typeface="Calibri"/>
              <a:buAutoNum type="alphaUcPeriod"/>
            </a:pPr>
            <a:endParaRPr sz="2450">
              <a:latin typeface="Times New Roman"/>
              <a:cs typeface="Times New Roman"/>
            </a:endParaRPr>
          </a:p>
          <a:p>
            <a:pPr lvl="1" marL="472440" indent="-286385">
              <a:lnSpc>
                <a:spcPct val="100000"/>
              </a:lnSpc>
              <a:buFont typeface="Arial"/>
              <a:buChar char="•"/>
              <a:tabLst>
                <a:tab pos="472440" algn="l"/>
                <a:tab pos="473075" algn="l"/>
              </a:tabLst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Yenilenemez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kısaca </a:t>
            </a:r>
            <a:r>
              <a:rPr dirty="0" sz="2000" spc="-10" b="1">
                <a:solidFill>
                  <a:srgbClr val="514743"/>
                </a:solidFill>
                <a:latin typeface="Calibri"/>
                <a:cs typeface="Calibri"/>
              </a:rPr>
              <a:t>tükenebilir </a:t>
            </a:r>
            <a:r>
              <a:rPr dirty="0" sz="2000" spc="-5" b="1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000" spc="10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demektir.</a:t>
            </a:r>
            <a:endParaRPr sz="2000">
              <a:latin typeface="Calibri"/>
              <a:cs typeface="Calibri"/>
            </a:endParaRPr>
          </a:p>
          <a:p>
            <a:pPr lvl="1" marL="472440" marR="313690" indent="-286385">
              <a:lnSpc>
                <a:spcPct val="150000"/>
              </a:lnSpc>
              <a:spcBef>
                <a:spcPts val="1205"/>
              </a:spcBef>
              <a:buFont typeface="Arial"/>
              <a:buChar char="•"/>
              <a:tabLst>
                <a:tab pos="472440" algn="l"/>
                <a:tab pos="473075" algn="l"/>
              </a:tabLst>
            </a:pPr>
            <a:r>
              <a:rPr dirty="0" sz="2000" spc="-40">
                <a:solidFill>
                  <a:srgbClr val="514743"/>
                </a:solidFill>
                <a:latin typeface="Calibri"/>
                <a:cs typeface="Calibri"/>
              </a:rPr>
              <a:t>Yani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bu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kaynağını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elde etmek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tükenebilir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yakıt kullanmak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gerekmektedir.</a:t>
            </a:r>
            <a:endParaRPr sz="2000">
              <a:latin typeface="Calibri"/>
              <a:cs typeface="Calibri"/>
            </a:endParaRPr>
          </a:p>
          <a:p>
            <a:pPr lvl="1" marL="472440" marR="563245" indent="-286385">
              <a:lnSpc>
                <a:spcPct val="150100"/>
              </a:lnSpc>
              <a:spcBef>
                <a:spcPts val="1195"/>
              </a:spcBef>
              <a:buFont typeface="Arial"/>
              <a:buChar char="•"/>
              <a:tabLst>
                <a:tab pos="472440" algn="l"/>
                <a:tab pos="473075" algn="l"/>
              </a:tabLst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Genelde yenilenemez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 kullanımı 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zararlıdır.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Çünkü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bu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kullanıldığı</a:t>
            </a:r>
            <a:r>
              <a:rPr dirty="0" sz="2000" spc="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zaman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5527" y="4877815"/>
            <a:ext cx="45993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doğaya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zararlı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atıklar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gazlar</a:t>
            </a:r>
            <a:r>
              <a:rPr dirty="0" sz="2000" spc="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salınmaktadır.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8989" y="5335930"/>
            <a:ext cx="592328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6385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Bu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 arasında </a:t>
            </a:r>
            <a:r>
              <a:rPr dirty="0" sz="2000" spc="-45">
                <a:solidFill>
                  <a:srgbClr val="514743"/>
                </a:solidFill>
                <a:latin typeface="Calibri"/>
                <a:cs typeface="Calibri"/>
              </a:rPr>
              <a:t>kömür,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petrol, doğalgaz,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nükleer 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gösterilebilir.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2713" y="4959172"/>
            <a:ext cx="1272540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 spc="-25" i="1">
                <a:solidFill>
                  <a:srgbClr val="514743"/>
                </a:solidFill>
                <a:latin typeface="Calibri"/>
                <a:cs typeface="Calibri"/>
              </a:rPr>
              <a:t>Termik</a:t>
            </a:r>
            <a:r>
              <a:rPr dirty="0" sz="1700" spc="-60" i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1700" spc="-5" i="1">
                <a:solidFill>
                  <a:srgbClr val="514743"/>
                </a:solidFill>
                <a:latin typeface="Calibri"/>
                <a:cs typeface="Calibri"/>
              </a:rPr>
              <a:t>santral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96911" y="4767070"/>
            <a:ext cx="4274820" cy="20909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11517" y="2347341"/>
            <a:ext cx="4244975" cy="2430145"/>
          </a:xfrm>
          <a:custGeom>
            <a:avLst/>
            <a:gdLst/>
            <a:ahLst/>
            <a:cxnLst/>
            <a:rect l="l" t="t" r="r" b="b"/>
            <a:pathLst>
              <a:path w="4244975" h="2430145">
                <a:moveTo>
                  <a:pt x="4035805" y="0"/>
                </a:moveTo>
                <a:lnTo>
                  <a:pt x="208788" y="0"/>
                </a:lnTo>
                <a:lnTo>
                  <a:pt x="160913" y="5513"/>
                </a:lnTo>
                <a:lnTo>
                  <a:pt x="116965" y="21220"/>
                </a:lnTo>
                <a:lnTo>
                  <a:pt x="78199" y="45866"/>
                </a:lnTo>
                <a:lnTo>
                  <a:pt x="45866" y="78199"/>
                </a:lnTo>
                <a:lnTo>
                  <a:pt x="21220" y="116965"/>
                </a:lnTo>
                <a:lnTo>
                  <a:pt x="5513" y="160913"/>
                </a:lnTo>
                <a:lnTo>
                  <a:pt x="0" y="208787"/>
                </a:lnTo>
                <a:lnTo>
                  <a:pt x="0" y="2220849"/>
                </a:lnTo>
                <a:lnTo>
                  <a:pt x="5513" y="2268723"/>
                </a:lnTo>
                <a:lnTo>
                  <a:pt x="21220" y="2312671"/>
                </a:lnTo>
                <a:lnTo>
                  <a:pt x="45866" y="2351437"/>
                </a:lnTo>
                <a:lnTo>
                  <a:pt x="78199" y="2383770"/>
                </a:lnTo>
                <a:lnTo>
                  <a:pt x="116965" y="2408416"/>
                </a:lnTo>
                <a:lnTo>
                  <a:pt x="160913" y="2424123"/>
                </a:lnTo>
                <a:lnTo>
                  <a:pt x="208788" y="2429637"/>
                </a:lnTo>
                <a:lnTo>
                  <a:pt x="4035805" y="2429637"/>
                </a:lnTo>
                <a:lnTo>
                  <a:pt x="4083680" y="2424123"/>
                </a:lnTo>
                <a:lnTo>
                  <a:pt x="4127628" y="2408416"/>
                </a:lnTo>
                <a:lnTo>
                  <a:pt x="4166394" y="2383770"/>
                </a:lnTo>
                <a:lnTo>
                  <a:pt x="4198727" y="2351437"/>
                </a:lnTo>
                <a:lnTo>
                  <a:pt x="4223373" y="2312671"/>
                </a:lnTo>
                <a:lnTo>
                  <a:pt x="4239080" y="2268723"/>
                </a:lnTo>
                <a:lnTo>
                  <a:pt x="4244594" y="2220849"/>
                </a:lnTo>
                <a:lnTo>
                  <a:pt x="4244594" y="208787"/>
                </a:lnTo>
                <a:lnTo>
                  <a:pt x="4239080" y="160913"/>
                </a:lnTo>
                <a:lnTo>
                  <a:pt x="4223373" y="116965"/>
                </a:lnTo>
                <a:lnTo>
                  <a:pt x="4198727" y="78199"/>
                </a:lnTo>
                <a:lnTo>
                  <a:pt x="4166394" y="45866"/>
                </a:lnTo>
                <a:lnTo>
                  <a:pt x="4127628" y="21220"/>
                </a:lnTo>
                <a:lnTo>
                  <a:pt x="4083680" y="5513"/>
                </a:lnTo>
                <a:lnTo>
                  <a:pt x="403580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311517" y="2347341"/>
            <a:ext cx="4244594" cy="2429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14629" rIns="0" bIns="0" rtlCol="0" vert="horz">
            <a:spAutoFit/>
          </a:bodyPr>
          <a:lstStyle/>
          <a:p>
            <a:pPr marL="327025" indent="-314325">
              <a:lnSpc>
                <a:spcPct val="100000"/>
              </a:lnSpc>
              <a:spcBef>
                <a:spcPts val="1689"/>
              </a:spcBef>
              <a:buAutoNum type="alphaLcParenR"/>
              <a:tabLst>
                <a:tab pos="327660" algn="l"/>
              </a:tabLst>
            </a:pPr>
            <a:r>
              <a:rPr dirty="0" spc="-10"/>
              <a:t>Kömür:</a:t>
            </a:r>
          </a:p>
          <a:p>
            <a:pPr lvl="1" marL="677545" indent="-286385">
              <a:lnSpc>
                <a:spcPct val="100000"/>
              </a:lnSpc>
              <a:spcBef>
                <a:spcPts val="1335"/>
              </a:spcBef>
              <a:buFont typeface="Arial"/>
              <a:buChar char="•"/>
              <a:tabLst>
                <a:tab pos="677545" algn="l"/>
                <a:tab pos="678180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 eski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kaynaklarındandır.</a:t>
            </a:r>
            <a:endParaRPr sz="2000">
              <a:latin typeface="Calibri"/>
              <a:cs typeface="Calibri"/>
            </a:endParaRPr>
          </a:p>
          <a:p>
            <a:pPr lvl="1" marL="677545" marR="218440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677545" algn="l"/>
                <a:tab pos="67818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Kömürden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elde etmek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termik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santraller</a:t>
            </a:r>
            <a:r>
              <a:rPr dirty="0" sz="2000" spc="1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kullanılmaktadır.</a:t>
            </a:r>
            <a:endParaRPr sz="2000">
              <a:latin typeface="Calibri"/>
              <a:cs typeface="Calibri"/>
            </a:endParaRPr>
          </a:p>
          <a:p>
            <a:pPr lvl="1" marL="677545" marR="5080" indent="-28638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677545" algn="l"/>
                <a:tab pos="678180" algn="l"/>
              </a:tabLst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Yenilenemez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 arasında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olan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kömür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fosil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yakıtlar</a:t>
            </a:r>
            <a:r>
              <a:rPr dirty="0" sz="2000" spc="3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arasındadır.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514743"/>
              </a:buClr>
              <a:buFont typeface="Arial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370840" indent="-327025">
              <a:lnSpc>
                <a:spcPct val="100000"/>
              </a:lnSpc>
              <a:buAutoNum type="alphaLcParenR"/>
              <a:tabLst>
                <a:tab pos="371475" algn="l"/>
              </a:tabLst>
            </a:pPr>
            <a:r>
              <a:rPr dirty="0" spc="-15"/>
              <a:t>Petrol: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87602" y="4579296"/>
            <a:ext cx="4799965" cy="200787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Petrolün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yakılması ile elektrik</a:t>
            </a:r>
            <a:r>
              <a:rPr dirty="0" sz="2000" spc="5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üretilir.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Petrolde fosil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yakıtlar</a:t>
            </a:r>
            <a:r>
              <a:rPr dirty="0" sz="2000" spc="4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arasındadır.</a:t>
            </a:r>
            <a:endParaRPr sz="2000">
              <a:latin typeface="Calibri"/>
              <a:cs typeface="Calibri"/>
            </a:endParaRPr>
          </a:p>
          <a:p>
            <a:pPr marL="299085" marR="5080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Ayrıca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tükenebilir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 arasında 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olan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petrolün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50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yıllık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rezervi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kaldığı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da 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bilinmektedir.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73595" y="1520951"/>
            <a:ext cx="4811267" cy="5337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47636" y="5478271"/>
            <a:ext cx="5092700" cy="1174750"/>
          </a:xfrm>
          <a:custGeom>
            <a:avLst/>
            <a:gdLst/>
            <a:ahLst/>
            <a:cxnLst/>
            <a:rect l="l" t="t" r="r" b="b"/>
            <a:pathLst>
              <a:path w="5092700" h="1174750">
                <a:moveTo>
                  <a:pt x="4896485" y="0"/>
                </a:moveTo>
                <a:lnTo>
                  <a:pt x="195707" y="0"/>
                </a:lnTo>
                <a:lnTo>
                  <a:pt x="150836" y="5169"/>
                </a:lnTo>
                <a:lnTo>
                  <a:pt x="109643" y="19894"/>
                </a:lnTo>
                <a:lnTo>
                  <a:pt x="73306" y="43001"/>
                </a:lnTo>
                <a:lnTo>
                  <a:pt x="42997" y="73315"/>
                </a:lnTo>
                <a:lnTo>
                  <a:pt x="19893" y="109662"/>
                </a:lnTo>
                <a:lnTo>
                  <a:pt x="5169" y="150868"/>
                </a:lnTo>
                <a:lnTo>
                  <a:pt x="0" y="195757"/>
                </a:lnTo>
                <a:lnTo>
                  <a:pt x="0" y="978827"/>
                </a:lnTo>
                <a:lnTo>
                  <a:pt x="5169" y="1023718"/>
                </a:lnTo>
                <a:lnTo>
                  <a:pt x="19893" y="1064927"/>
                </a:lnTo>
                <a:lnTo>
                  <a:pt x="42997" y="1101279"/>
                </a:lnTo>
                <a:lnTo>
                  <a:pt x="73306" y="1131598"/>
                </a:lnTo>
                <a:lnTo>
                  <a:pt x="109643" y="1154710"/>
                </a:lnTo>
                <a:lnTo>
                  <a:pt x="150836" y="1169439"/>
                </a:lnTo>
                <a:lnTo>
                  <a:pt x="195707" y="1174610"/>
                </a:lnTo>
                <a:lnTo>
                  <a:pt x="4896485" y="1174610"/>
                </a:lnTo>
                <a:lnTo>
                  <a:pt x="4941363" y="1169439"/>
                </a:lnTo>
                <a:lnTo>
                  <a:pt x="4982573" y="1154710"/>
                </a:lnTo>
                <a:lnTo>
                  <a:pt x="5018935" y="1131598"/>
                </a:lnTo>
                <a:lnTo>
                  <a:pt x="5049271" y="1101279"/>
                </a:lnTo>
                <a:lnTo>
                  <a:pt x="5072400" y="1064927"/>
                </a:lnTo>
                <a:lnTo>
                  <a:pt x="5087142" y="1023718"/>
                </a:lnTo>
                <a:lnTo>
                  <a:pt x="5092319" y="978827"/>
                </a:lnTo>
                <a:lnTo>
                  <a:pt x="5092319" y="195757"/>
                </a:lnTo>
                <a:lnTo>
                  <a:pt x="5087142" y="150868"/>
                </a:lnTo>
                <a:lnTo>
                  <a:pt x="5072400" y="109662"/>
                </a:lnTo>
                <a:lnTo>
                  <a:pt x="5049271" y="73315"/>
                </a:lnTo>
                <a:lnTo>
                  <a:pt x="5018935" y="43001"/>
                </a:lnTo>
                <a:lnTo>
                  <a:pt x="4982573" y="19894"/>
                </a:lnTo>
                <a:lnTo>
                  <a:pt x="4941363" y="5169"/>
                </a:lnTo>
                <a:lnTo>
                  <a:pt x="4896485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23760" y="5455183"/>
            <a:ext cx="5140325" cy="1221740"/>
          </a:xfrm>
          <a:custGeom>
            <a:avLst/>
            <a:gdLst/>
            <a:ahLst/>
            <a:cxnLst/>
            <a:rect l="l" t="t" r="r" b="b"/>
            <a:pathLst>
              <a:path w="5140325" h="1221740">
                <a:moveTo>
                  <a:pt x="4920488" y="0"/>
                </a:moveTo>
                <a:lnTo>
                  <a:pt x="218440" y="0"/>
                </a:lnTo>
                <a:lnTo>
                  <a:pt x="196088" y="1269"/>
                </a:lnTo>
                <a:lnTo>
                  <a:pt x="153289" y="10159"/>
                </a:lnTo>
                <a:lnTo>
                  <a:pt x="113792" y="26669"/>
                </a:lnTo>
                <a:lnTo>
                  <a:pt x="78994" y="50799"/>
                </a:lnTo>
                <a:lnTo>
                  <a:pt x="49403" y="80009"/>
                </a:lnTo>
                <a:lnTo>
                  <a:pt x="25908" y="115569"/>
                </a:lnTo>
                <a:lnTo>
                  <a:pt x="9398" y="154939"/>
                </a:lnTo>
                <a:lnTo>
                  <a:pt x="1016" y="198119"/>
                </a:lnTo>
                <a:lnTo>
                  <a:pt x="0" y="1003299"/>
                </a:lnTo>
                <a:lnTo>
                  <a:pt x="1269" y="1026159"/>
                </a:lnTo>
                <a:lnTo>
                  <a:pt x="10160" y="1069339"/>
                </a:lnTo>
                <a:lnTo>
                  <a:pt x="27051" y="1108709"/>
                </a:lnTo>
                <a:lnTo>
                  <a:pt x="50927" y="1142999"/>
                </a:lnTo>
                <a:lnTo>
                  <a:pt x="80772" y="1173479"/>
                </a:lnTo>
                <a:lnTo>
                  <a:pt x="115951" y="1196339"/>
                </a:lnTo>
                <a:lnTo>
                  <a:pt x="155575" y="1212849"/>
                </a:lnTo>
                <a:lnTo>
                  <a:pt x="198374" y="1221739"/>
                </a:lnTo>
                <a:lnTo>
                  <a:pt x="4921758" y="1221739"/>
                </a:lnTo>
                <a:lnTo>
                  <a:pt x="4965827" y="1217929"/>
                </a:lnTo>
                <a:lnTo>
                  <a:pt x="5007102" y="1205229"/>
                </a:lnTo>
                <a:lnTo>
                  <a:pt x="5028282" y="1193799"/>
                </a:lnTo>
                <a:lnTo>
                  <a:pt x="219710" y="1193799"/>
                </a:lnTo>
                <a:lnTo>
                  <a:pt x="199898" y="1192529"/>
                </a:lnTo>
                <a:lnTo>
                  <a:pt x="145161" y="1178559"/>
                </a:lnTo>
                <a:lnTo>
                  <a:pt x="98044" y="1149349"/>
                </a:lnTo>
                <a:lnTo>
                  <a:pt x="61214" y="1108709"/>
                </a:lnTo>
                <a:lnTo>
                  <a:pt x="37211" y="1059179"/>
                </a:lnTo>
                <a:lnTo>
                  <a:pt x="28765" y="1003299"/>
                </a:lnTo>
                <a:lnTo>
                  <a:pt x="28765" y="218439"/>
                </a:lnTo>
                <a:lnTo>
                  <a:pt x="32638" y="180339"/>
                </a:lnTo>
                <a:lnTo>
                  <a:pt x="51943" y="128269"/>
                </a:lnTo>
                <a:lnTo>
                  <a:pt x="84836" y="83819"/>
                </a:lnTo>
                <a:lnTo>
                  <a:pt x="128778" y="52069"/>
                </a:lnTo>
                <a:lnTo>
                  <a:pt x="181483" y="31749"/>
                </a:lnTo>
                <a:lnTo>
                  <a:pt x="219964" y="27939"/>
                </a:lnTo>
                <a:lnTo>
                  <a:pt x="5028282" y="27939"/>
                </a:lnTo>
                <a:lnTo>
                  <a:pt x="5024247" y="25399"/>
                </a:lnTo>
                <a:lnTo>
                  <a:pt x="5004943" y="16509"/>
                </a:lnTo>
                <a:lnTo>
                  <a:pt x="4984496" y="8889"/>
                </a:lnTo>
                <a:lnTo>
                  <a:pt x="4963541" y="3809"/>
                </a:lnTo>
                <a:lnTo>
                  <a:pt x="4941697" y="1269"/>
                </a:lnTo>
                <a:lnTo>
                  <a:pt x="4920488" y="0"/>
                </a:lnTo>
                <a:close/>
              </a:path>
              <a:path w="5140325" h="1221740">
                <a:moveTo>
                  <a:pt x="5028282" y="27939"/>
                </a:moveTo>
                <a:lnTo>
                  <a:pt x="4920488" y="27939"/>
                </a:lnTo>
                <a:lnTo>
                  <a:pt x="4940173" y="29209"/>
                </a:lnTo>
                <a:lnTo>
                  <a:pt x="4977511" y="36829"/>
                </a:lnTo>
                <a:lnTo>
                  <a:pt x="5027422" y="60959"/>
                </a:lnTo>
                <a:lnTo>
                  <a:pt x="5067935" y="97789"/>
                </a:lnTo>
                <a:lnTo>
                  <a:pt x="5096510" y="144779"/>
                </a:lnTo>
                <a:lnTo>
                  <a:pt x="5107559" y="181609"/>
                </a:lnTo>
                <a:lnTo>
                  <a:pt x="5111305" y="1003299"/>
                </a:lnTo>
                <a:lnTo>
                  <a:pt x="5110353" y="1022349"/>
                </a:lnTo>
                <a:lnTo>
                  <a:pt x="5096383" y="1076959"/>
                </a:lnTo>
                <a:lnTo>
                  <a:pt x="5067681" y="1123949"/>
                </a:lnTo>
                <a:lnTo>
                  <a:pt x="5027041" y="1160779"/>
                </a:lnTo>
                <a:lnTo>
                  <a:pt x="4977003" y="1184909"/>
                </a:lnTo>
                <a:lnTo>
                  <a:pt x="4920234" y="1193799"/>
                </a:lnTo>
                <a:lnTo>
                  <a:pt x="5028282" y="1193799"/>
                </a:lnTo>
                <a:lnTo>
                  <a:pt x="5061077" y="1170939"/>
                </a:lnTo>
                <a:lnTo>
                  <a:pt x="5090795" y="1141729"/>
                </a:lnTo>
                <a:lnTo>
                  <a:pt x="5114163" y="1106169"/>
                </a:lnTo>
                <a:lnTo>
                  <a:pt x="5130673" y="1066799"/>
                </a:lnTo>
                <a:lnTo>
                  <a:pt x="5139055" y="1023619"/>
                </a:lnTo>
                <a:lnTo>
                  <a:pt x="5140198" y="218439"/>
                </a:lnTo>
                <a:lnTo>
                  <a:pt x="5138928" y="195579"/>
                </a:lnTo>
                <a:lnTo>
                  <a:pt x="5129911" y="153669"/>
                </a:lnTo>
                <a:lnTo>
                  <a:pt x="5113020" y="113029"/>
                </a:lnTo>
                <a:lnTo>
                  <a:pt x="5089271" y="78739"/>
                </a:lnTo>
                <a:lnTo>
                  <a:pt x="5059299" y="49529"/>
                </a:lnTo>
                <a:lnTo>
                  <a:pt x="5042408" y="36829"/>
                </a:lnTo>
                <a:lnTo>
                  <a:pt x="5028282" y="27939"/>
                </a:lnTo>
                <a:close/>
              </a:path>
              <a:path w="5140325" h="1221740">
                <a:moveTo>
                  <a:pt x="4920488" y="38099"/>
                </a:moveTo>
                <a:lnTo>
                  <a:pt x="220472" y="38099"/>
                </a:lnTo>
                <a:lnTo>
                  <a:pt x="201803" y="39369"/>
                </a:lnTo>
                <a:lnTo>
                  <a:pt x="149733" y="52069"/>
                </a:lnTo>
                <a:lnTo>
                  <a:pt x="104902" y="78739"/>
                </a:lnTo>
                <a:lnTo>
                  <a:pt x="69723" y="118109"/>
                </a:lnTo>
                <a:lnTo>
                  <a:pt x="46609" y="165099"/>
                </a:lnTo>
                <a:lnTo>
                  <a:pt x="38421" y="218439"/>
                </a:lnTo>
                <a:lnTo>
                  <a:pt x="38413" y="1003299"/>
                </a:lnTo>
                <a:lnTo>
                  <a:pt x="39243" y="1021079"/>
                </a:lnTo>
                <a:lnTo>
                  <a:pt x="52197" y="1073149"/>
                </a:lnTo>
                <a:lnTo>
                  <a:pt x="79248" y="1117599"/>
                </a:lnTo>
                <a:lnTo>
                  <a:pt x="117729" y="1153159"/>
                </a:lnTo>
                <a:lnTo>
                  <a:pt x="164973" y="1176019"/>
                </a:lnTo>
                <a:lnTo>
                  <a:pt x="219710" y="1183639"/>
                </a:lnTo>
                <a:lnTo>
                  <a:pt x="4938268" y="1183639"/>
                </a:lnTo>
                <a:lnTo>
                  <a:pt x="4973701" y="1176019"/>
                </a:lnTo>
                <a:lnTo>
                  <a:pt x="4977028" y="1174749"/>
                </a:lnTo>
                <a:lnTo>
                  <a:pt x="219710" y="1174749"/>
                </a:lnTo>
                <a:lnTo>
                  <a:pt x="200914" y="1173479"/>
                </a:lnTo>
                <a:lnTo>
                  <a:pt x="151765" y="1160779"/>
                </a:lnTo>
                <a:lnTo>
                  <a:pt x="109601" y="1134109"/>
                </a:lnTo>
                <a:lnTo>
                  <a:pt x="76581" y="1097279"/>
                </a:lnTo>
                <a:lnTo>
                  <a:pt x="55244" y="1052829"/>
                </a:lnTo>
                <a:lnTo>
                  <a:pt x="48006" y="1003299"/>
                </a:lnTo>
                <a:lnTo>
                  <a:pt x="47946" y="218439"/>
                </a:lnTo>
                <a:lnTo>
                  <a:pt x="48895" y="200659"/>
                </a:lnTo>
                <a:lnTo>
                  <a:pt x="61849" y="151129"/>
                </a:lnTo>
                <a:lnTo>
                  <a:pt x="87884" y="109219"/>
                </a:lnTo>
                <a:lnTo>
                  <a:pt x="124587" y="76199"/>
                </a:lnTo>
                <a:lnTo>
                  <a:pt x="169672" y="54609"/>
                </a:lnTo>
                <a:lnTo>
                  <a:pt x="203327" y="48259"/>
                </a:lnTo>
                <a:lnTo>
                  <a:pt x="4979257" y="48259"/>
                </a:lnTo>
                <a:lnTo>
                  <a:pt x="4975098" y="46989"/>
                </a:lnTo>
                <a:lnTo>
                  <a:pt x="4957699" y="41909"/>
                </a:lnTo>
                <a:lnTo>
                  <a:pt x="4939665" y="39369"/>
                </a:lnTo>
                <a:lnTo>
                  <a:pt x="4920488" y="38099"/>
                </a:lnTo>
                <a:close/>
              </a:path>
              <a:path w="5140325" h="1221740">
                <a:moveTo>
                  <a:pt x="4979257" y="48259"/>
                </a:moveTo>
                <a:lnTo>
                  <a:pt x="4939157" y="48259"/>
                </a:lnTo>
                <a:lnTo>
                  <a:pt x="4956302" y="52069"/>
                </a:lnTo>
                <a:lnTo>
                  <a:pt x="4972685" y="55879"/>
                </a:lnTo>
                <a:lnTo>
                  <a:pt x="5017389" y="77469"/>
                </a:lnTo>
                <a:lnTo>
                  <a:pt x="5053838" y="111759"/>
                </a:lnTo>
                <a:lnTo>
                  <a:pt x="5079238" y="153669"/>
                </a:lnTo>
                <a:lnTo>
                  <a:pt x="5091430" y="203199"/>
                </a:lnTo>
                <a:lnTo>
                  <a:pt x="5092124" y="1003299"/>
                </a:lnTo>
                <a:lnTo>
                  <a:pt x="5091176" y="1021079"/>
                </a:lnTo>
                <a:lnTo>
                  <a:pt x="5078349" y="1070609"/>
                </a:lnTo>
                <a:lnTo>
                  <a:pt x="5052314" y="1112519"/>
                </a:lnTo>
                <a:lnTo>
                  <a:pt x="5015484" y="1145539"/>
                </a:lnTo>
                <a:lnTo>
                  <a:pt x="4970399" y="1167129"/>
                </a:lnTo>
                <a:lnTo>
                  <a:pt x="4919218" y="1174749"/>
                </a:lnTo>
                <a:lnTo>
                  <a:pt x="4977028" y="1174749"/>
                </a:lnTo>
                <a:lnTo>
                  <a:pt x="5021326" y="1153159"/>
                </a:lnTo>
                <a:lnTo>
                  <a:pt x="5059934" y="1118869"/>
                </a:lnTo>
                <a:lnTo>
                  <a:pt x="5087366" y="1074419"/>
                </a:lnTo>
                <a:lnTo>
                  <a:pt x="5100828" y="1022349"/>
                </a:lnTo>
                <a:lnTo>
                  <a:pt x="5101780" y="1003299"/>
                </a:lnTo>
                <a:lnTo>
                  <a:pt x="5101780" y="218439"/>
                </a:lnTo>
                <a:lnTo>
                  <a:pt x="5093843" y="166369"/>
                </a:lnTo>
                <a:lnTo>
                  <a:pt x="5071237" y="118109"/>
                </a:lnTo>
                <a:lnTo>
                  <a:pt x="5036312" y="80009"/>
                </a:lnTo>
                <a:lnTo>
                  <a:pt x="4991735" y="52069"/>
                </a:lnTo>
                <a:lnTo>
                  <a:pt x="4979257" y="48259"/>
                </a:lnTo>
                <a:close/>
              </a:path>
            </a:pathLst>
          </a:custGeom>
          <a:solidFill>
            <a:srgbClr val="525A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884669" y="5652008"/>
            <a:ext cx="4733925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700" spc="-5" b="1">
                <a:solidFill>
                  <a:srgbClr val="514743"/>
                </a:solidFill>
                <a:latin typeface="Calibri"/>
                <a:cs typeface="Calibri"/>
              </a:rPr>
              <a:t>Fosil </a:t>
            </a:r>
            <a:r>
              <a:rPr dirty="0" sz="1700" spc="-25" b="1">
                <a:solidFill>
                  <a:srgbClr val="514743"/>
                </a:solidFill>
                <a:latin typeface="Calibri"/>
                <a:cs typeface="Calibri"/>
              </a:rPr>
              <a:t>Yakıt: </a:t>
            </a:r>
            <a:r>
              <a:rPr dirty="0" sz="1700" spc="-5">
                <a:solidFill>
                  <a:srgbClr val="514743"/>
                </a:solidFill>
                <a:latin typeface="Calibri"/>
                <a:cs typeface="Calibri"/>
              </a:rPr>
              <a:t>Ölen canlı organizmaların oksijensiz  ortamda milyonlarca </a:t>
            </a:r>
            <a:r>
              <a:rPr dirty="0" sz="1700">
                <a:solidFill>
                  <a:srgbClr val="514743"/>
                </a:solidFill>
                <a:latin typeface="Calibri"/>
                <a:cs typeface="Calibri"/>
              </a:rPr>
              <a:t>yıl </a:t>
            </a:r>
            <a:r>
              <a:rPr dirty="0" sz="1700" spc="-5">
                <a:solidFill>
                  <a:srgbClr val="514743"/>
                </a:solidFill>
                <a:latin typeface="Calibri"/>
                <a:cs typeface="Calibri"/>
              </a:rPr>
              <a:t>boyunca, çözülmesi </a:t>
            </a:r>
            <a:r>
              <a:rPr dirty="0" sz="1700">
                <a:solidFill>
                  <a:srgbClr val="514743"/>
                </a:solidFill>
                <a:latin typeface="Calibri"/>
                <a:cs typeface="Calibri"/>
              </a:rPr>
              <a:t>ile </a:t>
            </a:r>
            <a:r>
              <a:rPr dirty="0" sz="1700" spc="-25">
                <a:solidFill>
                  <a:srgbClr val="514743"/>
                </a:solidFill>
                <a:latin typeface="Calibri"/>
                <a:cs typeface="Calibri"/>
              </a:rPr>
              <a:t>oluşur.  </a:t>
            </a:r>
            <a:r>
              <a:rPr dirty="0" sz="1700" spc="-30">
                <a:solidFill>
                  <a:srgbClr val="514743"/>
                </a:solidFill>
                <a:latin typeface="Calibri"/>
                <a:cs typeface="Calibri"/>
              </a:rPr>
              <a:t>Kömür, </a:t>
            </a:r>
            <a:r>
              <a:rPr dirty="0" sz="1700" spc="-5">
                <a:solidFill>
                  <a:srgbClr val="514743"/>
                </a:solidFill>
                <a:latin typeface="Calibri"/>
                <a:cs typeface="Calibri"/>
              </a:rPr>
              <a:t>petrol, </a:t>
            </a:r>
            <a:r>
              <a:rPr dirty="0" sz="1700" spc="-10">
                <a:solidFill>
                  <a:srgbClr val="514743"/>
                </a:solidFill>
                <a:latin typeface="Calibri"/>
                <a:cs typeface="Calibri"/>
              </a:rPr>
              <a:t>doğalgaz </a:t>
            </a:r>
            <a:r>
              <a:rPr dirty="0" sz="1700">
                <a:solidFill>
                  <a:srgbClr val="514743"/>
                </a:solidFill>
                <a:latin typeface="Calibri"/>
                <a:cs typeface="Calibri"/>
              </a:rPr>
              <a:t>gibi </a:t>
            </a:r>
            <a:r>
              <a:rPr dirty="0" sz="1700" spc="-10">
                <a:solidFill>
                  <a:srgbClr val="514743"/>
                </a:solidFill>
                <a:latin typeface="Calibri"/>
                <a:cs typeface="Calibri"/>
              </a:rPr>
              <a:t>doğal </a:t>
            </a:r>
            <a:r>
              <a:rPr dirty="0" sz="1700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1700" spc="-9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514743"/>
                </a:solidFill>
                <a:latin typeface="Calibri"/>
                <a:cs typeface="Calibri"/>
              </a:rPr>
              <a:t>kaynaklarıdır.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98652" y="1253146"/>
            <a:ext cx="6447155" cy="2558415"/>
          </a:xfrm>
          <a:prstGeom prst="rect">
            <a:avLst/>
          </a:prstGeom>
        </p:spPr>
        <p:txBody>
          <a:bodyPr wrap="square" lIns="0" tIns="196215" rIns="0" bIns="0" rtlCol="0" vert="horz">
            <a:spAutoFit/>
          </a:bodyPr>
          <a:lstStyle/>
          <a:p>
            <a:pPr marL="304165" indent="-291465">
              <a:lnSpc>
                <a:spcPct val="100000"/>
              </a:lnSpc>
              <a:spcBef>
                <a:spcPts val="1545"/>
              </a:spcBef>
              <a:buAutoNum type="alphaLcParenR" startAt="3"/>
              <a:tabLst>
                <a:tab pos="304800" algn="l"/>
              </a:tabLst>
            </a:pP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Doğalgaz:</a:t>
            </a:r>
            <a:endParaRPr sz="2400">
              <a:latin typeface="Calibri"/>
              <a:cs typeface="Calibri"/>
            </a:endParaRPr>
          </a:p>
          <a:p>
            <a:pPr lvl="1" marL="440690" marR="373380" indent="-286385">
              <a:lnSpc>
                <a:spcPct val="100000"/>
              </a:lnSpc>
              <a:spcBef>
                <a:spcPts val="1210"/>
              </a:spcBef>
              <a:buFont typeface="Arial"/>
              <a:buChar char="•"/>
              <a:tabLst>
                <a:tab pos="440690" algn="l"/>
                <a:tab pos="441325" algn="l"/>
              </a:tabLst>
            </a:pP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Yenilenemez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içerisinde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çok önemli bir 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kaynaktır,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zira ülkemizde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elektrik üretiminin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%32,1’i 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doğalgazdan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sağlanmaktadır</a:t>
            </a:r>
            <a:r>
              <a:rPr dirty="0" sz="2000" spc="-5" i="1">
                <a:solidFill>
                  <a:srgbClr val="514743"/>
                </a:solidFill>
                <a:latin typeface="Calibri"/>
                <a:cs typeface="Calibri"/>
              </a:rPr>
              <a:t>.(2016 yılı</a:t>
            </a:r>
            <a:r>
              <a:rPr dirty="0" sz="2000" spc="-25" i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5" i="1">
                <a:solidFill>
                  <a:srgbClr val="514743"/>
                </a:solidFill>
                <a:latin typeface="Calibri"/>
                <a:cs typeface="Calibri"/>
              </a:rPr>
              <a:t>içerisinde)</a:t>
            </a:r>
            <a:endParaRPr sz="2000">
              <a:latin typeface="Calibri"/>
              <a:cs typeface="Calibri"/>
            </a:endParaRPr>
          </a:p>
          <a:p>
            <a:pPr lvl="1" marL="440690" indent="-28638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440690" algn="l"/>
                <a:tab pos="441325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Doğalgaz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da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fosil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yakıtlar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arasındadır.</a:t>
            </a:r>
            <a:endParaRPr sz="2000">
              <a:latin typeface="Calibri"/>
              <a:cs typeface="Calibri"/>
            </a:endParaRPr>
          </a:p>
          <a:p>
            <a:pPr lvl="1" marL="440690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40690" algn="l"/>
                <a:tab pos="441325" algn="l"/>
              </a:tabLst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Dünyada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120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yıllık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doğalgaz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rezervi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kaldığı</a:t>
            </a:r>
            <a:r>
              <a:rPr dirty="0" sz="2000" spc="1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söylenmektedir.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8652" y="4005583"/>
            <a:ext cx="10295255" cy="2597150"/>
          </a:xfrm>
          <a:prstGeom prst="rect">
            <a:avLst/>
          </a:prstGeom>
        </p:spPr>
        <p:txBody>
          <a:bodyPr wrap="square" lIns="0" tIns="217170" rIns="0" bIns="0" rtlCol="0" vert="horz">
            <a:spAutoFit/>
          </a:bodyPr>
          <a:lstStyle/>
          <a:p>
            <a:pPr marL="339725" indent="-327025">
              <a:lnSpc>
                <a:spcPct val="100000"/>
              </a:lnSpc>
              <a:spcBef>
                <a:spcPts val="1710"/>
              </a:spcBef>
              <a:buAutoNum type="alphaLcParenR" startAt="4"/>
              <a:tabLst>
                <a:tab pos="340360" algn="l"/>
              </a:tabLst>
            </a:pPr>
            <a:r>
              <a:rPr dirty="0" sz="2400" spc="-5" b="1">
                <a:solidFill>
                  <a:srgbClr val="514743"/>
                </a:solidFill>
                <a:latin typeface="Calibri"/>
                <a:cs typeface="Calibri"/>
              </a:rPr>
              <a:t>Nükleer:</a:t>
            </a:r>
            <a:endParaRPr sz="2400">
              <a:latin typeface="Calibri"/>
              <a:cs typeface="Calibri"/>
            </a:endParaRPr>
          </a:p>
          <a:p>
            <a:pPr lvl="1" marL="440690" indent="-286385">
              <a:lnSpc>
                <a:spcPct val="100000"/>
              </a:lnSpc>
              <a:spcBef>
                <a:spcPts val="1350"/>
              </a:spcBef>
              <a:buFont typeface="Arial"/>
              <a:buChar char="•"/>
              <a:tabLst>
                <a:tab pos="440690" algn="l"/>
                <a:tab pos="441325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Nükleer 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santrallerinin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ham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maddesi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uranyum, plütonyum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gibi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radyoaktif</a:t>
            </a:r>
            <a:r>
              <a:rPr dirty="0" sz="2000" spc="5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elementlerdir.</a:t>
            </a:r>
            <a:endParaRPr sz="2000">
              <a:latin typeface="Calibri"/>
              <a:cs typeface="Calibri"/>
            </a:endParaRPr>
          </a:p>
          <a:p>
            <a:pPr marL="44069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Olası bir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kazada çevreye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çok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ciddi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kalıcı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hasarlar</a:t>
            </a:r>
            <a:r>
              <a:rPr dirty="0" sz="2000" spc="5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verebilir.</a:t>
            </a:r>
            <a:endParaRPr sz="2000">
              <a:latin typeface="Calibri"/>
              <a:cs typeface="Calibri"/>
            </a:endParaRPr>
          </a:p>
          <a:p>
            <a:pPr lvl="1" marL="440690" marR="5080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40690" algn="l"/>
                <a:tab pos="441325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Nükleer 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santralleri oldukça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yüksek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verime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sahiptir.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Örneğin,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1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ton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uranyum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elde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edilen  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miktarı,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20.000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ton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kömür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ile elde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edilen 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miktarına</a:t>
            </a:r>
            <a:r>
              <a:rPr dirty="0" sz="2000" spc="5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eşittir.</a:t>
            </a:r>
            <a:endParaRPr sz="2000">
              <a:latin typeface="Calibri"/>
              <a:cs typeface="Calibri"/>
            </a:endParaRPr>
          </a:p>
          <a:p>
            <a:pPr lvl="1" marL="440690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40690" algn="l"/>
                <a:tab pos="441325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Nükleer enerji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fosil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yakıt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514743"/>
                </a:solidFill>
                <a:latin typeface="Calibri"/>
                <a:cs typeface="Calibri"/>
              </a:rPr>
              <a:t>değildir.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81896" y="4074033"/>
            <a:ext cx="12827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solidFill>
                  <a:srgbClr val="514743"/>
                </a:solidFill>
                <a:latin typeface="Calibri"/>
                <a:cs typeface="Calibri"/>
              </a:rPr>
              <a:t>Nükleer</a:t>
            </a:r>
            <a:r>
              <a:rPr dirty="0" sz="1600" spc="-50" i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514743"/>
                </a:solidFill>
                <a:latin typeface="Calibri"/>
                <a:cs typeface="Calibri"/>
              </a:rPr>
              <a:t>santral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11440" y="3878579"/>
            <a:ext cx="3796284" cy="2034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725918" y="1885060"/>
            <a:ext cx="3767454" cy="2004060"/>
          </a:xfrm>
          <a:custGeom>
            <a:avLst/>
            <a:gdLst/>
            <a:ahLst/>
            <a:cxnLst/>
            <a:rect l="l" t="t" r="r" b="b"/>
            <a:pathLst>
              <a:path w="3767454" h="2004060">
                <a:moveTo>
                  <a:pt x="3594989" y="0"/>
                </a:moveTo>
                <a:lnTo>
                  <a:pt x="172212" y="0"/>
                </a:lnTo>
                <a:lnTo>
                  <a:pt x="126426" y="6150"/>
                </a:lnTo>
                <a:lnTo>
                  <a:pt x="85287" y="23509"/>
                </a:lnTo>
                <a:lnTo>
                  <a:pt x="50434" y="50434"/>
                </a:lnTo>
                <a:lnTo>
                  <a:pt x="23509" y="85287"/>
                </a:lnTo>
                <a:lnTo>
                  <a:pt x="6150" y="126426"/>
                </a:lnTo>
                <a:lnTo>
                  <a:pt x="0" y="172212"/>
                </a:lnTo>
                <a:lnTo>
                  <a:pt x="0" y="1831594"/>
                </a:lnTo>
                <a:lnTo>
                  <a:pt x="6150" y="1877379"/>
                </a:lnTo>
                <a:lnTo>
                  <a:pt x="23509" y="1918518"/>
                </a:lnTo>
                <a:lnTo>
                  <a:pt x="50434" y="1953371"/>
                </a:lnTo>
                <a:lnTo>
                  <a:pt x="85287" y="1980296"/>
                </a:lnTo>
                <a:lnTo>
                  <a:pt x="126426" y="1997655"/>
                </a:lnTo>
                <a:lnTo>
                  <a:pt x="172212" y="2003806"/>
                </a:lnTo>
                <a:lnTo>
                  <a:pt x="3594989" y="2003806"/>
                </a:lnTo>
                <a:lnTo>
                  <a:pt x="3640730" y="1997655"/>
                </a:lnTo>
                <a:lnTo>
                  <a:pt x="3681856" y="1980296"/>
                </a:lnTo>
                <a:lnTo>
                  <a:pt x="3716718" y="1953371"/>
                </a:lnTo>
                <a:lnTo>
                  <a:pt x="3743663" y="1918518"/>
                </a:lnTo>
                <a:lnTo>
                  <a:pt x="3761041" y="1877379"/>
                </a:lnTo>
                <a:lnTo>
                  <a:pt x="3767201" y="1831594"/>
                </a:lnTo>
                <a:lnTo>
                  <a:pt x="3767201" y="172212"/>
                </a:lnTo>
                <a:lnTo>
                  <a:pt x="3761041" y="126426"/>
                </a:lnTo>
                <a:lnTo>
                  <a:pt x="3743663" y="85287"/>
                </a:lnTo>
                <a:lnTo>
                  <a:pt x="3716718" y="50434"/>
                </a:lnTo>
                <a:lnTo>
                  <a:pt x="3681857" y="23509"/>
                </a:lnTo>
                <a:lnTo>
                  <a:pt x="3640730" y="6150"/>
                </a:lnTo>
                <a:lnTo>
                  <a:pt x="359498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725918" y="1885060"/>
            <a:ext cx="3767201" cy="2003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5" y="1219200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03375" y="1303655"/>
            <a:ext cx="9985375" cy="0"/>
          </a:xfrm>
          <a:custGeom>
            <a:avLst/>
            <a:gdLst/>
            <a:ahLst/>
            <a:cxnLst/>
            <a:rect l="l" t="t" r="r" b="b"/>
            <a:pathLst>
              <a:path w="9985375" h="0">
                <a:moveTo>
                  <a:pt x="998524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5147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2200" y="663955"/>
            <a:ext cx="51390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Enerjinin </a:t>
            </a:r>
            <a:r>
              <a:rPr dirty="0" spc="-5"/>
              <a:t>Dönü</a:t>
            </a:r>
            <a:r>
              <a:rPr dirty="0" spc="-5">
                <a:latin typeface="Times New Roman"/>
                <a:cs typeface="Times New Roman"/>
              </a:rPr>
              <a:t>ş</a:t>
            </a:r>
            <a:r>
              <a:rPr dirty="0" spc="-5"/>
              <a:t>ümü </a:t>
            </a:r>
            <a:r>
              <a:rPr dirty="0" spc="-35"/>
              <a:t>ve</a:t>
            </a:r>
            <a:r>
              <a:rPr dirty="0" spc="50"/>
              <a:t> </a:t>
            </a:r>
            <a:r>
              <a:rPr dirty="0" spc="-30"/>
              <a:t>Tasar</a:t>
            </a:r>
            <a:r>
              <a:rPr dirty="0" spc="-30">
                <a:latin typeface="Times New Roman"/>
                <a:cs typeface="Times New Roman"/>
              </a:rPr>
              <a:t>ı</a:t>
            </a:r>
            <a:r>
              <a:rPr dirty="0" spc="-30"/>
              <a:t>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7976" y="1585721"/>
            <a:ext cx="5476875" cy="494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3375" indent="-320675">
              <a:lnSpc>
                <a:spcPct val="100000"/>
              </a:lnSpc>
              <a:spcBef>
                <a:spcPts val="100"/>
              </a:spcBef>
              <a:buAutoNum type="alphaUcPeriod" startAt="2"/>
              <a:tabLst>
                <a:tab pos="334010" algn="l"/>
              </a:tabLst>
            </a:pPr>
            <a:r>
              <a:rPr dirty="0" sz="2400" spc="-20" b="1">
                <a:solidFill>
                  <a:srgbClr val="514743"/>
                </a:solidFill>
                <a:latin typeface="Calibri"/>
                <a:cs typeface="Calibri"/>
              </a:rPr>
              <a:t>Yenilenebilir </a:t>
            </a:r>
            <a:r>
              <a:rPr dirty="0" sz="2400" b="1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400" spc="5" b="1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514743"/>
                </a:solidFill>
                <a:latin typeface="Calibri"/>
                <a:cs typeface="Calibri"/>
              </a:rPr>
              <a:t>Kaynakları:</a:t>
            </a:r>
            <a:endParaRPr sz="2400">
              <a:latin typeface="Calibri"/>
              <a:cs typeface="Calibri"/>
            </a:endParaRPr>
          </a:p>
          <a:p>
            <a:pPr lvl="1" marL="513080" marR="81915" indent="-342900">
              <a:lnSpc>
                <a:spcPct val="150000"/>
              </a:lnSpc>
              <a:spcBef>
                <a:spcPts val="1030"/>
              </a:spcBef>
              <a:buFont typeface="Arial"/>
              <a:buChar char="•"/>
              <a:tabLst>
                <a:tab pos="513080" algn="l"/>
                <a:tab pos="513715" algn="l"/>
              </a:tabLst>
            </a:pP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Yenilenebilir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kaynakları, kendisini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doğada 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sürekli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yenileyebilen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kaynaklarıdır.</a:t>
            </a:r>
            <a:endParaRPr sz="2000">
              <a:latin typeface="Calibri"/>
              <a:cs typeface="Calibri"/>
            </a:endParaRPr>
          </a:p>
          <a:p>
            <a:pPr marL="513080">
              <a:lnSpc>
                <a:spcPct val="100000"/>
              </a:lnSpc>
              <a:spcBef>
                <a:spcPts val="1205"/>
              </a:spcBef>
            </a:pPr>
            <a:r>
              <a:rPr dirty="0" sz="2000" spc="-25" b="1">
                <a:solidFill>
                  <a:srgbClr val="514743"/>
                </a:solidFill>
                <a:latin typeface="Calibri"/>
                <a:cs typeface="Calibri"/>
              </a:rPr>
              <a:t>Tükenmeyen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olarak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da</a:t>
            </a:r>
            <a:r>
              <a:rPr dirty="0" sz="2000" spc="35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adlandırılır.</a:t>
            </a:r>
            <a:endParaRPr sz="2000">
              <a:latin typeface="Calibri"/>
              <a:cs typeface="Calibri"/>
            </a:endParaRPr>
          </a:p>
          <a:p>
            <a:pPr lvl="1" marL="513080" marR="5080" indent="-3429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tabLst>
                <a:tab pos="513080" algn="l"/>
                <a:tab pos="513715" algn="l"/>
              </a:tabLst>
            </a:pP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Fosil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yakıtlar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ve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yenilenemez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kaynaklarına  göre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daha az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zararlı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veya </a:t>
            </a:r>
            <a:r>
              <a:rPr dirty="0" sz="2000" spc="-15">
                <a:solidFill>
                  <a:srgbClr val="514743"/>
                </a:solidFill>
                <a:latin typeface="Calibri"/>
                <a:cs typeface="Calibri"/>
              </a:rPr>
              <a:t>zararı olmayan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enerji  </a:t>
            </a:r>
            <a:r>
              <a:rPr dirty="0" sz="2000" spc="-25">
                <a:solidFill>
                  <a:srgbClr val="514743"/>
                </a:solidFill>
                <a:latin typeface="Calibri"/>
                <a:cs typeface="Calibri"/>
              </a:rPr>
              <a:t>kaynaklarıdır.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514743"/>
              </a:buClr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lvl="1" marL="513080" indent="-342900">
              <a:lnSpc>
                <a:spcPct val="100000"/>
              </a:lnSpc>
              <a:buFont typeface="Arial"/>
              <a:buChar char="•"/>
              <a:tabLst>
                <a:tab pos="513080" algn="l"/>
                <a:tab pos="513715" algn="l"/>
              </a:tabLst>
            </a:pP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Güneş, </a:t>
            </a:r>
            <a:r>
              <a:rPr dirty="0" sz="2000" spc="-35">
                <a:solidFill>
                  <a:srgbClr val="514743"/>
                </a:solidFill>
                <a:latin typeface="Calibri"/>
                <a:cs typeface="Calibri"/>
              </a:rPr>
              <a:t>Rüzgar,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Jeotermal,</a:t>
            </a:r>
            <a:r>
              <a:rPr dirty="0" sz="2000" spc="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Hidroelektrik,</a:t>
            </a:r>
            <a:endParaRPr sz="2000">
              <a:latin typeface="Calibri"/>
              <a:cs typeface="Calibri"/>
            </a:endParaRPr>
          </a:p>
          <a:p>
            <a:pPr marL="513080" marR="90170">
              <a:lnSpc>
                <a:spcPct val="150000"/>
              </a:lnSpc>
              <a:spcBef>
                <a:spcPts val="5"/>
              </a:spcBef>
            </a:pP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Biyokütle, 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Hidrojen, Dalga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enerjisi </a:t>
            </a:r>
            <a:r>
              <a:rPr dirty="0" sz="2000" spc="-5">
                <a:solidFill>
                  <a:srgbClr val="514743"/>
                </a:solidFill>
                <a:latin typeface="Calibri"/>
                <a:cs typeface="Calibri"/>
              </a:rPr>
              <a:t>yenilenebilir  </a:t>
            </a:r>
            <a:r>
              <a:rPr dirty="0" sz="2000">
                <a:solidFill>
                  <a:srgbClr val="514743"/>
                </a:solidFill>
                <a:latin typeface="Calibri"/>
                <a:cs typeface="Calibri"/>
              </a:rPr>
              <a:t>enerji</a:t>
            </a:r>
            <a:r>
              <a:rPr dirty="0" sz="2000" spc="-10">
                <a:solidFill>
                  <a:srgbClr val="514743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514743"/>
                </a:solidFill>
                <a:latin typeface="Calibri"/>
                <a:cs typeface="Calibri"/>
              </a:rPr>
              <a:t>kaynaklarındandır.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88480" y="2490216"/>
            <a:ext cx="4367783" cy="3044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00595" y="5596254"/>
            <a:ext cx="4542790" cy="0"/>
          </a:xfrm>
          <a:custGeom>
            <a:avLst/>
            <a:gdLst/>
            <a:ahLst/>
            <a:cxnLst/>
            <a:rect l="l" t="t" r="r" b="b"/>
            <a:pathLst>
              <a:path w="4542790" h="0">
                <a:moveTo>
                  <a:pt x="0" y="0"/>
                </a:moveTo>
                <a:lnTo>
                  <a:pt x="4542536" y="0"/>
                </a:lnTo>
              </a:path>
            </a:pathLst>
          </a:custGeom>
          <a:ln w="533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27266" y="2456814"/>
            <a:ext cx="0" cy="3112770"/>
          </a:xfrm>
          <a:custGeom>
            <a:avLst/>
            <a:gdLst/>
            <a:ahLst/>
            <a:cxnLst/>
            <a:rect l="l" t="t" r="r" b="b"/>
            <a:pathLst>
              <a:path w="0" h="3112770">
                <a:moveTo>
                  <a:pt x="0" y="0"/>
                </a:moveTo>
                <a:lnTo>
                  <a:pt x="0" y="3112770"/>
                </a:lnTo>
              </a:path>
            </a:pathLst>
          </a:custGeom>
          <a:ln w="533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00595" y="2430145"/>
            <a:ext cx="4542790" cy="0"/>
          </a:xfrm>
          <a:custGeom>
            <a:avLst/>
            <a:gdLst/>
            <a:ahLst/>
            <a:cxnLst/>
            <a:rect l="l" t="t" r="r" b="b"/>
            <a:pathLst>
              <a:path w="4542790" h="0">
                <a:moveTo>
                  <a:pt x="0" y="0"/>
                </a:moveTo>
                <a:lnTo>
                  <a:pt x="4542536" y="0"/>
                </a:lnTo>
              </a:path>
            </a:pathLst>
          </a:custGeom>
          <a:ln w="533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16461" y="2456814"/>
            <a:ext cx="0" cy="3112770"/>
          </a:xfrm>
          <a:custGeom>
            <a:avLst/>
            <a:gdLst/>
            <a:ahLst/>
            <a:cxnLst/>
            <a:rect l="l" t="t" r="r" b="b"/>
            <a:pathLst>
              <a:path w="0" h="3112770">
                <a:moveTo>
                  <a:pt x="0" y="0"/>
                </a:moveTo>
                <a:lnTo>
                  <a:pt x="0" y="3112389"/>
                </a:lnTo>
              </a:path>
            </a:pathLst>
          </a:custGeom>
          <a:ln w="533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71716" y="5542915"/>
            <a:ext cx="4400550" cy="0"/>
          </a:xfrm>
          <a:custGeom>
            <a:avLst/>
            <a:gdLst/>
            <a:ahLst/>
            <a:cxnLst/>
            <a:rect l="l" t="t" r="r" b="b"/>
            <a:pathLst>
              <a:path w="4400550" h="0">
                <a:moveTo>
                  <a:pt x="0" y="0"/>
                </a:moveTo>
                <a:lnTo>
                  <a:pt x="4400295" y="0"/>
                </a:lnTo>
              </a:path>
            </a:pathLst>
          </a:custGeom>
          <a:ln w="177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80606" y="2492375"/>
            <a:ext cx="0" cy="3041650"/>
          </a:xfrm>
          <a:custGeom>
            <a:avLst/>
            <a:gdLst/>
            <a:ahLst/>
            <a:cxnLst/>
            <a:rect l="l" t="t" r="r" b="b"/>
            <a:pathLst>
              <a:path w="0" h="3041650">
                <a:moveTo>
                  <a:pt x="0" y="0"/>
                </a:moveTo>
                <a:lnTo>
                  <a:pt x="0" y="3041650"/>
                </a:lnTo>
              </a:path>
            </a:pathLst>
          </a:custGeom>
          <a:ln w="177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71716" y="2483485"/>
            <a:ext cx="4400550" cy="0"/>
          </a:xfrm>
          <a:custGeom>
            <a:avLst/>
            <a:gdLst/>
            <a:ahLst/>
            <a:cxnLst/>
            <a:rect l="l" t="t" r="r" b="b"/>
            <a:pathLst>
              <a:path w="4400550" h="0">
                <a:moveTo>
                  <a:pt x="0" y="0"/>
                </a:moveTo>
                <a:lnTo>
                  <a:pt x="4400295" y="0"/>
                </a:lnTo>
              </a:path>
            </a:pathLst>
          </a:custGeom>
          <a:ln w="177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263121" y="2492375"/>
            <a:ext cx="0" cy="3041650"/>
          </a:xfrm>
          <a:custGeom>
            <a:avLst/>
            <a:gdLst/>
            <a:ahLst/>
            <a:cxnLst/>
            <a:rect l="l" t="t" r="r" b="b"/>
            <a:pathLst>
              <a:path w="0" h="3041650">
                <a:moveTo>
                  <a:pt x="0" y="0"/>
                </a:moveTo>
                <a:lnTo>
                  <a:pt x="0" y="3041269"/>
                </a:lnTo>
              </a:path>
            </a:pathLst>
          </a:custGeom>
          <a:ln w="177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</dc:creator>
  <dc:title>Bilişim teknolojileri ve yazılım dersi öğretim programı</dc:title>
  <dcterms:created xsi:type="dcterms:W3CDTF">2018-07-10T12:46:57Z</dcterms:created>
  <dcterms:modified xsi:type="dcterms:W3CDTF">2018-07-10T12:46:57Z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2017-10-08T00:00:00Z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2018-07-10T00:00:00Z</vt:filetime>
  </property>
</Properties>
</file>