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1474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87003" y="0"/>
                </a:moveTo>
                <a:lnTo>
                  <a:pt x="0" y="16160"/>
                </a:lnTo>
                <a:lnTo>
                  <a:pt x="0" y="3445147"/>
                </a:lnTo>
                <a:lnTo>
                  <a:pt x="9061" y="6858000"/>
                </a:lnTo>
                <a:lnTo>
                  <a:pt x="6105171" y="6858000"/>
                </a:lnTo>
                <a:lnTo>
                  <a:pt x="12192000" y="6841839"/>
                </a:lnTo>
                <a:lnTo>
                  <a:pt x="12192000" y="3412849"/>
                </a:lnTo>
                <a:lnTo>
                  <a:pt x="12182939" y="0"/>
                </a:lnTo>
                <a:lnTo>
                  <a:pt x="6087003" y="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97508" y="1205944"/>
            <a:ext cx="9985375" cy="26670"/>
          </a:xfrm>
          <a:custGeom>
            <a:avLst/>
            <a:gdLst/>
            <a:ahLst/>
            <a:cxnLst/>
            <a:rect l="l" t="t" r="r" b="b"/>
            <a:pathLst>
              <a:path w="9985375" h="26669">
                <a:moveTo>
                  <a:pt x="9985248" y="0"/>
                </a:moveTo>
                <a:lnTo>
                  <a:pt x="0" y="2651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97732" y="1290399"/>
            <a:ext cx="9985375" cy="26670"/>
          </a:xfrm>
          <a:custGeom>
            <a:avLst/>
            <a:gdLst/>
            <a:ahLst/>
            <a:cxnLst/>
            <a:rect l="l" t="t" r="r" b="b"/>
            <a:pathLst>
              <a:path w="9985375" h="26669">
                <a:moveTo>
                  <a:pt x="9985248" y="0"/>
                </a:moveTo>
                <a:lnTo>
                  <a:pt x="0" y="2651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81479" y="2742683"/>
            <a:ext cx="5781756" cy="1624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402225" y="3803778"/>
            <a:ext cx="2343004" cy="234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85980" y="3869412"/>
            <a:ext cx="2320380" cy="2377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9563" y="1483588"/>
            <a:ext cx="10132872" cy="266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1474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9880"/>
            <a:ext cx="12192000" cy="4698365"/>
          </a:xfrm>
          <a:custGeom>
            <a:avLst/>
            <a:gdLst/>
            <a:ahLst/>
            <a:cxnLst/>
            <a:rect l="l" t="t" r="r" b="b"/>
            <a:pathLst>
              <a:path w="12192000" h="4698365">
                <a:moveTo>
                  <a:pt x="0" y="4698238"/>
                </a:moveTo>
                <a:lnTo>
                  <a:pt x="12192000" y="4698238"/>
                </a:lnTo>
                <a:lnTo>
                  <a:pt x="12192000" y="0"/>
                </a:lnTo>
                <a:lnTo>
                  <a:pt x="0" y="0"/>
                </a:lnTo>
                <a:lnTo>
                  <a:pt x="0" y="4698238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6455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0863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061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778119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4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5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5880" y="0"/>
            <a:ext cx="1747520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96005" y="2842006"/>
            <a:ext cx="5537200" cy="1301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dirty="0" sz="4400" spc="-20" b="1">
                <a:solidFill>
                  <a:srgbClr val="514743"/>
                </a:solidFill>
                <a:latin typeface="Calibri"/>
                <a:cs typeface="Calibri"/>
              </a:rPr>
              <a:t>TEKNOLOJİ </a:t>
            </a:r>
            <a:r>
              <a:rPr dirty="0" sz="4400" spc="-5" b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44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4400" spc="-60" b="1">
                <a:solidFill>
                  <a:srgbClr val="514743"/>
                </a:solidFill>
                <a:latin typeface="Calibri"/>
                <a:cs typeface="Calibri"/>
              </a:rPr>
              <a:t>TASARIM</a:t>
            </a:r>
            <a:endParaRPr sz="4400">
              <a:latin typeface="Calibri"/>
              <a:cs typeface="Calibri"/>
            </a:endParaRPr>
          </a:p>
          <a:p>
            <a:pPr algn="ctr" marL="2540">
              <a:lnSpc>
                <a:spcPts val="5015"/>
              </a:lnSpc>
            </a:pPr>
            <a:r>
              <a:rPr dirty="0" sz="4400" spc="-10" b="1">
                <a:solidFill>
                  <a:srgbClr val="514743"/>
                </a:solidFill>
                <a:latin typeface="Calibri"/>
                <a:cs typeface="Calibri"/>
              </a:rPr>
              <a:t>DERSİ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4741" y="4457153"/>
            <a:ext cx="8509000" cy="525145"/>
          </a:xfrm>
          <a:prstGeom prst="rect">
            <a:avLst/>
          </a:prstGeom>
          <a:solidFill>
            <a:srgbClr val="FFFF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2500630">
              <a:lnSpc>
                <a:spcPct val="100000"/>
              </a:lnSpc>
              <a:spcBef>
                <a:spcPts val="425"/>
              </a:spcBef>
            </a:pP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7.C.1. Mimari</a:t>
            </a:r>
            <a:r>
              <a:rPr dirty="0" sz="2800" spc="-610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45" b="1">
                <a:solidFill>
                  <a:srgbClr val="514743"/>
                </a:solidFill>
                <a:latin typeface="Euphemia"/>
                <a:cs typeface="Euphemia"/>
              </a:rPr>
              <a:t>Tasarım</a:t>
            </a:r>
            <a:endParaRPr sz="28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472945"/>
            <a:ext cx="541020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Şimdi </a:t>
            </a:r>
            <a:r>
              <a:rPr dirty="0" sz="2100" spc="-15">
                <a:solidFill>
                  <a:srgbClr val="514743"/>
                </a:solidFill>
                <a:latin typeface="Calibri"/>
                <a:cs typeface="Calibri"/>
              </a:rPr>
              <a:t>sizde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ormanlık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bölge,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dağlık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bölge, çöl,  kutup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100" spc="-15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coğrafi/iklim </a:t>
            </a:r>
            <a:r>
              <a:rPr dirty="0" sz="2100" spc="-15">
                <a:solidFill>
                  <a:srgbClr val="514743"/>
                </a:solidFill>
                <a:latin typeface="Calibri"/>
                <a:cs typeface="Calibri"/>
              </a:rPr>
              <a:t>koşullarına ve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kişisel  </a:t>
            </a:r>
            <a:r>
              <a:rPr dirty="0" sz="2100" spc="-15">
                <a:solidFill>
                  <a:srgbClr val="514743"/>
                </a:solidFill>
                <a:latin typeface="Calibri"/>
                <a:cs typeface="Calibri"/>
              </a:rPr>
              <a:t>ihtiyaçlara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uygun bir </a:t>
            </a:r>
            <a:r>
              <a:rPr dirty="0" sz="2100" spc="-20">
                <a:solidFill>
                  <a:srgbClr val="514743"/>
                </a:solidFill>
                <a:latin typeface="Calibri"/>
                <a:cs typeface="Calibri"/>
              </a:rPr>
              <a:t>konut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tasarlayınız. </a:t>
            </a:r>
            <a:r>
              <a:rPr dirty="0" sz="2100" spc="-20">
                <a:solidFill>
                  <a:srgbClr val="514743"/>
                </a:solidFill>
                <a:latin typeface="Calibri"/>
                <a:cs typeface="Calibri"/>
              </a:rPr>
              <a:t>Tasarımlar 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çizim </a:t>
            </a:r>
            <a:r>
              <a:rPr dirty="0" sz="2100" spc="-20">
                <a:solidFill>
                  <a:srgbClr val="514743"/>
                </a:solidFill>
                <a:latin typeface="Calibri"/>
                <a:cs typeface="Calibri"/>
              </a:rPr>
              <a:t>veya maket</a:t>
            </a:r>
            <a:r>
              <a:rPr dirty="0" sz="2100" spc="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30">
                <a:solidFill>
                  <a:srgbClr val="514743"/>
                </a:solidFill>
                <a:latin typeface="Calibri"/>
                <a:cs typeface="Calibri"/>
              </a:rPr>
              <a:t>olabilir.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8755" y="3597535"/>
            <a:ext cx="3957193" cy="316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59623" y="1309116"/>
            <a:ext cx="3387852" cy="5385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55166" y="3626613"/>
            <a:ext cx="1077811" cy="1077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62342" y="4905869"/>
            <a:ext cx="1063658" cy="1092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7932" y="1479930"/>
            <a:ext cx="8066405" cy="886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Mimari </a:t>
            </a:r>
            <a:r>
              <a:rPr dirty="0" sz="2400" spc="-30" b="1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dirty="0" sz="2400" spc="-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Nedir?</a:t>
            </a:r>
            <a:endParaRPr sz="24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1490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Mimari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eylemi, barınma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ihtiyacı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başlayan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mekan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yaratma</a:t>
            </a:r>
            <a:r>
              <a:rPr dirty="0" sz="2000" spc="16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sürecidir.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83623" y="6003035"/>
            <a:ext cx="2119883" cy="85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98864" y="3242436"/>
            <a:ext cx="2089785" cy="2770505"/>
          </a:xfrm>
          <a:custGeom>
            <a:avLst/>
            <a:gdLst/>
            <a:ahLst/>
            <a:cxnLst/>
            <a:rect l="l" t="t" r="r" b="b"/>
            <a:pathLst>
              <a:path w="2089784" h="2770504">
                <a:moveTo>
                  <a:pt x="1909699" y="0"/>
                </a:moveTo>
                <a:lnTo>
                  <a:pt x="179577" y="0"/>
                </a:lnTo>
                <a:lnTo>
                  <a:pt x="131835" y="6414"/>
                </a:lnTo>
                <a:lnTo>
                  <a:pt x="88937" y="24515"/>
                </a:lnTo>
                <a:lnTo>
                  <a:pt x="52593" y="52593"/>
                </a:lnTo>
                <a:lnTo>
                  <a:pt x="24515" y="88937"/>
                </a:lnTo>
                <a:lnTo>
                  <a:pt x="6414" y="131835"/>
                </a:lnTo>
                <a:lnTo>
                  <a:pt x="0" y="179577"/>
                </a:lnTo>
                <a:lnTo>
                  <a:pt x="0" y="2590711"/>
                </a:lnTo>
                <a:lnTo>
                  <a:pt x="6414" y="2638441"/>
                </a:lnTo>
                <a:lnTo>
                  <a:pt x="24515" y="2681330"/>
                </a:lnTo>
                <a:lnTo>
                  <a:pt x="52593" y="2717666"/>
                </a:lnTo>
                <a:lnTo>
                  <a:pt x="88937" y="2745739"/>
                </a:lnTo>
                <a:lnTo>
                  <a:pt x="131835" y="2763837"/>
                </a:lnTo>
                <a:lnTo>
                  <a:pt x="179577" y="2770251"/>
                </a:lnTo>
                <a:lnTo>
                  <a:pt x="1909699" y="2770251"/>
                </a:lnTo>
                <a:lnTo>
                  <a:pt x="1957441" y="2763837"/>
                </a:lnTo>
                <a:lnTo>
                  <a:pt x="2000339" y="2745739"/>
                </a:lnTo>
                <a:lnTo>
                  <a:pt x="2036683" y="2717666"/>
                </a:lnTo>
                <a:lnTo>
                  <a:pt x="2064761" y="2681330"/>
                </a:lnTo>
                <a:lnTo>
                  <a:pt x="2082862" y="2638441"/>
                </a:lnTo>
                <a:lnTo>
                  <a:pt x="2089277" y="2590711"/>
                </a:lnTo>
                <a:lnTo>
                  <a:pt x="2089277" y="179577"/>
                </a:lnTo>
                <a:lnTo>
                  <a:pt x="2082862" y="131835"/>
                </a:lnTo>
                <a:lnTo>
                  <a:pt x="2064761" y="88937"/>
                </a:lnTo>
                <a:lnTo>
                  <a:pt x="2036683" y="52593"/>
                </a:lnTo>
                <a:lnTo>
                  <a:pt x="2000339" y="24515"/>
                </a:lnTo>
                <a:lnTo>
                  <a:pt x="1957441" y="6414"/>
                </a:lnTo>
                <a:lnTo>
                  <a:pt x="19096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98864" y="3242436"/>
            <a:ext cx="2089277" cy="2770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49952" y="5996938"/>
            <a:ext cx="3829811" cy="861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65191" y="3242436"/>
            <a:ext cx="3799840" cy="2764790"/>
          </a:xfrm>
          <a:custGeom>
            <a:avLst/>
            <a:gdLst/>
            <a:ahLst/>
            <a:cxnLst/>
            <a:rect l="l" t="t" r="r" b="b"/>
            <a:pathLst>
              <a:path w="3799840" h="2764790">
                <a:moveTo>
                  <a:pt x="3562350" y="0"/>
                </a:moveTo>
                <a:lnTo>
                  <a:pt x="237490" y="0"/>
                </a:lnTo>
                <a:lnTo>
                  <a:pt x="189619" y="4829"/>
                </a:lnTo>
                <a:lnTo>
                  <a:pt x="145035" y="18678"/>
                </a:lnTo>
                <a:lnTo>
                  <a:pt x="104694" y="40592"/>
                </a:lnTo>
                <a:lnTo>
                  <a:pt x="69548" y="69611"/>
                </a:lnTo>
                <a:lnTo>
                  <a:pt x="40551" y="104781"/>
                </a:lnTo>
                <a:lnTo>
                  <a:pt x="18659" y="145143"/>
                </a:lnTo>
                <a:lnTo>
                  <a:pt x="4823" y="189740"/>
                </a:lnTo>
                <a:lnTo>
                  <a:pt x="0" y="237616"/>
                </a:lnTo>
                <a:lnTo>
                  <a:pt x="0" y="2526665"/>
                </a:lnTo>
                <a:lnTo>
                  <a:pt x="4823" y="2574542"/>
                </a:lnTo>
                <a:lnTo>
                  <a:pt x="18659" y="2619134"/>
                </a:lnTo>
                <a:lnTo>
                  <a:pt x="40551" y="2659486"/>
                </a:lnTo>
                <a:lnTo>
                  <a:pt x="69548" y="2694643"/>
                </a:lnTo>
                <a:lnTo>
                  <a:pt x="104694" y="2723649"/>
                </a:lnTo>
                <a:lnTo>
                  <a:pt x="145035" y="2745551"/>
                </a:lnTo>
                <a:lnTo>
                  <a:pt x="189619" y="2759392"/>
                </a:lnTo>
                <a:lnTo>
                  <a:pt x="237490" y="2764218"/>
                </a:lnTo>
                <a:lnTo>
                  <a:pt x="3562350" y="2764218"/>
                </a:lnTo>
                <a:lnTo>
                  <a:pt x="3610220" y="2759392"/>
                </a:lnTo>
                <a:lnTo>
                  <a:pt x="3654804" y="2745551"/>
                </a:lnTo>
                <a:lnTo>
                  <a:pt x="3695145" y="2723649"/>
                </a:lnTo>
                <a:lnTo>
                  <a:pt x="3730291" y="2694643"/>
                </a:lnTo>
                <a:lnTo>
                  <a:pt x="3759288" y="2659486"/>
                </a:lnTo>
                <a:lnTo>
                  <a:pt x="3781180" y="2619134"/>
                </a:lnTo>
                <a:lnTo>
                  <a:pt x="3795016" y="2574542"/>
                </a:lnTo>
                <a:lnTo>
                  <a:pt x="3799840" y="2526665"/>
                </a:lnTo>
                <a:lnTo>
                  <a:pt x="3799840" y="237616"/>
                </a:lnTo>
                <a:lnTo>
                  <a:pt x="3795016" y="189740"/>
                </a:lnTo>
                <a:lnTo>
                  <a:pt x="3781180" y="145143"/>
                </a:lnTo>
                <a:lnTo>
                  <a:pt x="3759288" y="104781"/>
                </a:lnTo>
                <a:lnTo>
                  <a:pt x="3730291" y="69611"/>
                </a:lnTo>
                <a:lnTo>
                  <a:pt x="3695145" y="40592"/>
                </a:lnTo>
                <a:lnTo>
                  <a:pt x="3654804" y="18678"/>
                </a:lnTo>
                <a:lnTo>
                  <a:pt x="3610220" y="4829"/>
                </a:lnTo>
                <a:lnTo>
                  <a:pt x="356235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65191" y="3242436"/>
            <a:ext cx="3799840" cy="2764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7155" y="5996938"/>
            <a:ext cx="3717036" cy="861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2865" y="3242436"/>
            <a:ext cx="3686175" cy="2764790"/>
          </a:xfrm>
          <a:custGeom>
            <a:avLst/>
            <a:gdLst/>
            <a:ahLst/>
            <a:cxnLst/>
            <a:rect l="l" t="t" r="r" b="b"/>
            <a:pathLst>
              <a:path w="3686175" h="2764790">
                <a:moveTo>
                  <a:pt x="3448088" y="0"/>
                </a:moveTo>
                <a:lnTo>
                  <a:pt x="237553" y="0"/>
                </a:lnTo>
                <a:lnTo>
                  <a:pt x="189676" y="4829"/>
                </a:lnTo>
                <a:lnTo>
                  <a:pt x="145084" y="18678"/>
                </a:lnTo>
                <a:lnTo>
                  <a:pt x="104732" y="40592"/>
                </a:lnTo>
                <a:lnTo>
                  <a:pt x="69575" y="69611"/>
                </a:lnTo>
                <a:lnTo>
                  <a:pt x="40568" y="104781"/>
                </a:lnTo>
                <a:lnTo>
                  <a:pt x="18667" y="145143"/>
                </a:lnTo>
                <a:lnTo>
                  <a:pt x="4825" y="189740"/>
                </a:lnTo>
                <a:lnTo>
                  <a:pt x="0" y="237616"/>
                </a:lnTo>
                <a:lnTo>
                  <a:pt x="0" y="2526665"/>
                </a:lnTo>
                <a:lnTo>
                  <a:pt x="4825" y="2574542"/>
                </a:lnTo>
                <a:lnTo>
                  <a:pt x="18667" y="2619134"/>
                </a:lnTo>
                <a:lnTo>
                  <a:pt x="40568" y="2659486"/>
                </a:lnTo>
                <a:lnTo>
                  <a:pt x="69575" y="2694643"/>
                </a:lnTo>
                <a:lnTo>
                  <a:pt x="104732" y="2723649"/>
                </a:lnTo>
                <a:lnTo>
                  <a:pt x="145084" y="2745551"/>
                </a:lnTo>
                <a:lnTo>
                  <a:pt x="189676" y="2759392"/>
                </a:lnTo>
                <a:lnTo>
                  <a:pt x="237553" y="2764218"/>
                </a:lnTo>
                <a:lnTo>
                  <a:pt x="3448088" y="2764218"/>
                </a:lnTo>
                <a:lnTo>
                  <a:pt x="3495958" y="2759392"/>
                </a:lnTo>
                <a:lnTo>
                  <a:pt x="3540542" y="2745551"/>
                </a:lnTo>
                <a:lnTo>
                  <a:pt x="3580883" y="2723649"/>
                </a:lnTo>
                <a:lnTo>
                  <a:pt x="3616029" y="2694643"/>
                </a:lnTo>
                <a:lnTo>
                  <a:pt x="3645026" y="2659486"/>
                </a:lnTo>
                <a:lnTo>
                  <a:pt x="3666919" y="2619134"/>
                </a:lnTo>
                <a:lnTo>
                  <a:pt x="3680754" y="2574542"/>
                </a:lnTo>
                <a:lnTo>
                  <a:pt x="3685578" y="2526665"/>
                </a:lnTo>
                <a:lnTo>
                  <a:pt x="3685578" y="237616"/>
                </a:lnTo>
                <a:lnTo>
                  <a:pt x="3680754" y="189740"/>
                </a:lnTo>
                <a:lnTo>
                  <a:pt x="3666919" y="145143"/>
                </a:lnTo>
                <a:lnTo>
                  <a:pt x="3645026" y="104781"/>
                </a:lnTo>
                <a:lnTo>
                  <a:pt x="3616029" y="69611"/>
                </a:lnTo>
                <a:lnTo>
                  <a:pt x="3580883" y="40592"/>
                </a:lnTo>
                <a:lnTo>
                  <a:pt x="3540542" y="18678"/>
                </a:lnTo>
                <a:lnTo>
                  <a:pt x="3495958" y="4829"/>
                </a:lnTo>
                <a:lnTo>
                  <a:pt x="344808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2865" y="3242436"/>
            <a:ext cx="3685578" cy="2764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7932" y="1593341"/>
            <a:ext cx="8623935" cy="4751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İşlevsel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farklılıklar mimari tasarımda yapısal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farklılıklara yol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açmaktadır.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Yani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mimari  tasarımımızı görülecek işe uygun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olarak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tasarlarız.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</a:pPr>
            <a:r>
              <a:rPr dirty="0" sz="2000" spc="-5" i="1">
                <a:solidFill>
                  <a:srgbClr val="514743"/>
                </a:solidFill>
                <a:latin typeface="Calibri"/>
                <a:cs typeface="Calibri"/>
              </a:rPr>
              <a:t>Örneğin;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Sinema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salonu,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Konferans</a:t>
            </a:r>
            <a:r>
              <a:rPr dirty="0" sz="2000" spc="-6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salonu,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Mahkeme</a:t>
            </a:r>
            <a:r>
              <a:rPr dirty="0" sz="2000" spc="-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salonu,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Müze,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Tiyatro,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Spor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salonu,</a:t>
            </a:r>
            <a:endParaRPr sz="2000">
              <a:latin typeface="Calibri"/>
              <a:cs typeface="Calibri"/>
            </a:endParaRPr>
          </a:p>
          <a:p>
            <a:pPr marL="481330" indent="-342900">
              <a:lnSpc>
                <a:spcPct val="100000"/>
              </a:lnSpc>
              <a:buFont typeface="Arial"/>
              <a:buChar char="•"/>
              <a:tabLst>
                <a:tab pos="481330" algn="l"/>
                <a:tab pos="48196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Cami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  <a:p>
            <a:pPr marL="138430" marR="3862070">
              <a:lnSpc>
                <a:spcPct val="100000"/>
              </a:lnSpc>
              <a:spcBef>
                <a:spcPts val="120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yapıların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her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birinin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işlevsel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(gördüğü iş)  farklılıklarından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dolayı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mimari tasarımlarında  yapısal farklılıklar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Mesela;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tiyatro’da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sahne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izleyiciler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koltuklar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222" y="2711653"/>
            <a:ext cx="4962652" cy="331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89402" y="2590446"/>
            <a:ext cx="1077811" cy="107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96578" y="3869702"/>
            <a:ext cx="1063658" cy="1092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6906768" y="2903219"/>
            <a:ext cx="4741164" cy="3954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3782" y="1656562"/>
            <a:ext cx="8714105" cy="401574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Yada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kapalı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spor salonlarının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tavan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yüksekliği evimizin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tavan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yüksekliği ile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aynı</a:t>
            </a:r>
            <a:r>
              <a:rPr dirty="0" sz="2000" spc="1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mıdır?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Hayır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14743"/>
              </a:buClr>
              <a:buFont typeface="Wingdings"/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Peki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Neden?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Gerçekleştirilecek spor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faaliyetine göre</a:t>
            </a:r>
            <a:r>
              <a:rPr dirty="0" sz="2000" spc="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tavan</a:t>
            </a:r>
            <a:endParaRPr sz="2000">
              <a:latin typeface="Calibri"/>
              <a:cs typeface="Calibri"/>
            </a:endParaRPr>
          </a:p>
          <a:p>
            <a:pPr algn="just" marL="299085">
              <a:lnSpc>
                <a:spcPct val="100000"/>
              </a:lnSpc>
              <a:spcBef>
                <a:spcPts val="120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yüksekliği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farklılık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gösterebilir.</a:t>
            </a:r>
            <a:endParaRPr sz="2000">
              <a:latin typeface="Calibri"/>
              <a:cs typeface="Calibri"/>
            </a:endParaRPr>
          </a:p>
          <a:p>
            <a:pPr algn="just" marL="299085" marR="3535045">
              <a:lnSpc>
                <a:spcPct val="15000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Örneğin;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basketbol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kapalı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spor salonlarının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zeminden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tavana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kadar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olan yüksekliğin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az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7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metre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olması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gerekir.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327" y="1474977"/>
            <a:ext cx="802894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Okul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hastane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işlevi olan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iki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binayı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karşılaştıracak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olursak,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yapıların  işlevlerinin tasarımı nedenli etkilediğini daha net</a:t>
            </a:r>
            <a:r>
              <a:rPr dirty="0" sz="2000" spc="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görebiliriz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.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2408" y="2379472"/>
            <a:ext cx="4737608" cy="2309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15277" y="2379472"/>
            <a:ext cx="4041775" cy="2309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5220" y="4811648"/>
            <a:ext cx="52438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Eğitimlerin verildiği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derslikler</a:t>
            </a:r>
            <a:r>
              <a:rPr dirty="0" sz="18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Spor salonları, bahçe, sahalar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vb.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Eğitici laboratuvarlar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Ortak kullanım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tuvaletler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Öğrenci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öğretmen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girişi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Girişler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öğrencilerin  rahatlıkla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girip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çıkabileceği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şekilde</a:t>
            </a:r>
            <a:r>
              <a:rPr dirty="0" sz="1800" spc="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Calibri"/>
                <a:cs typeface="Calibri"/>
              </a:rPr>
              <a:t>tasarlanmıştır.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6050" y="4780279"/>
            <a:ext cx="534225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Hasta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odaları,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ameliyathane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vb.</a:t>
            </a:r>
            <a:r>
              <a:rPr dirty="0" sz="18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marR="119316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Bekleme mekanları, bahçe,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otopark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.(Bazı 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hastanelerde 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helikopter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pisti)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vb.</a:t>
            </a:r>
            <a:r>
              <a:rPr dirty="0" sz="1800" spc="1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30">
                <a:solidFill>
                  <a:srgbClr val="514743"/>
                </a:solidFill>
                <a:latin typeface="Calibri"/>
                <a:cs typeface="Calibri"/>
              </a:rPr>
              <a:t>Tahlil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laboratuvarları</a:t>
            </a:r>
            <a:r>
              <a:rPr dirty="0" sz="18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Ortak kullanım ve 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hasta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tuvaletleri</a:t>
            </a:r>
            <a:r>
              <a:rPr dirty="0" sz="18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Hasta, ziyaretçi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ve Acil girişler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vardır.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Girişler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hastaların  rahatlıkla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girip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çıkabileceği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şekilde</a:t>
            </a:r>
            <a:r>
              <a:rPr dirty="0" sz="1800" spc="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Calibri"/>
                <a:cs typeface="Calibri"/>
              </a:rPr>
              <a:t>tasarlanmıştır.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6999858" y="3017875"/>
            <a:ext cx="4803775" cy="3202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1745" y="1482979"/>
            <a:ext cx="10735945" cy="4829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Mimari yapılarla </a:t>
            </a:r>
            <a:r>
              <a:rPr dirty="0" sz="2200" spc="-25" b="1">
                <a:solidFill>
                  <a:srgbClr val="514743"/>
                </a:solidFill>
                <a:latin typeface="Calibri"/>
                <a:cs typeface="Calibri"/>
              </a:rPr>
              <a:t>hayat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biçimi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arasında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nasıl bir ilişki</a:t>
            </a:r>
            <a:r>
              <a:rPr dirty="0" sz="2200" spc="10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vardır?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İnsanlığın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ilk oluşumundan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yana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insanlar,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iklim şartları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doğadaki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pek çok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tehlikeden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korunmak</a:t>
            </a:r>
            <a:r>
              <a:rPr dirty="0" sz="2000" spc="1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için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kendilerine kapalı mekan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aramışlardır.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4947285">
              <a:lnSpc>
                <a:spcPct val="15000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Örneğin,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Kapadokya’nın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ilk sakinleri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buldukları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kapalı  mekan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olan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mağara ve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kaya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altı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sığınaklara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yerleşerek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göçebe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hayatını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terk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etmişlerdir.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Tüfün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yumuşak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kaya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yapısı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insanların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barınmalarına olanak</a:t>
            </a:r>
            <a:r>
              <a:rPr dirty="0" sz="2000" spc="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sağlamış.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Sığındıkları barınakların çok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kolay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kazılabilmesi,</a:t>
            </a:r>
            <a:endParaRPr sz="2000">
              <a:latin typeface="Calibri"/>
              <a:cs typeface="Calibri"/>
            </a:endParaRPr>
          </a:p>
          <a:p>
            <a:pPr marL="12700" marR="5131435">
              <a:lnSpc>
                <a:spcPct val="1500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gereksinimlerine göre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genişletmeye, yeni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koridorlar ve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merdivenlerle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birbirine bağlanmasını</a:t>
            </a:r>
            <a:r>
              <a:rPr dirty="0" sz="2000" spc="8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kolaylaştırmıştır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1026" y="1531065"/>
            <a:ext cx="5273040" cy="1397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Eskimolar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inuitlerde yaşamlarını sürdürmek  adına barınma ihtiyacını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iglolar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(Sıkıştırılmış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kardan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evler)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yaparak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karşılamışlardır.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3407" y="1597152"/>
            <a:ext cx="4355592" cy="489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65575" y="4222851"/>
            <a:ext cx="6906895" cy="2312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Uzak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doğuda genellikle Çin,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Japonya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Vietnamda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biçimli, her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katının kendisine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ait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çatısı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bulunan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Pagoda</a:t>
            </a:r>
            <a:r>
              <a:rPr dirty="0" sz="2000" spc="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denir.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Pagodalar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dini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tapınaklardır. Kat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sayısı 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5-13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kat</a:t>
            </a:r>
            <a:r>
              <a:rPr dirty="0" sz="2000" spc="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arasında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değişmektedir.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katların,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Tanrıların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gök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katlarını temsil</a:t>
            </a:r>
            <a:r>
              <a:rPr dirty="0" sz="2000" spc="1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ettiğine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inanılmaktadır.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8616" y="3310127"/>
            <a:ext cx="2356104" cy="3547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80540" y="3027939"/>
            <a:ext cx="1077811" cy="1077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84402" y="3040768"/>
            <a:ext cx="1063658" cy="1092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4119" y="1310106"/>
            <a:ext cx="5561965" cy="2312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Safranbolu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evlerinin Osmanlı döneminde yumurta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akından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yapıldığı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çok uzun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süre depreme dayandığı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söylenmektedir.</a:t>
            </a:r>
            <a:endParaRPr sz="2000">
              <a:latin typeface="Calibri"/>
              <a:cs typeface="Calibri"/>
            </a:endParaRPr>
          </a:p>
          <a:p>
            <a:pPr marL="12700" marR="484505">
              <a:lnSpc>
                <a:spcPct val="1500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Safranbolu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evleri, ahşap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çatılı,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duvarları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ise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taş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 kerpiç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örgülüdür.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7664" y="1274063"/>
            <a:ext cx="3758183" cy="291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09815" y="1466214"/>
            <a:ext cx="3373882" cy="253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3355" y="3938014"/>
            <a:ext cx="4357116" cy="2869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35113" y="4129722"/>
            <a:ext cx="3972941" cy="2485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60516" y="4464129"/>
            <a:ext cx="5160645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Harran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(kubbeli) evleri, bölgenin çöl olmasından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ağaç malzemenin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olmayışından ötürü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tuğla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kubbe ile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örtülmüştür.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evlerin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büyük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özelliği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yazın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serin, kışın ise sıcak</a:t>
            </a:r>
            <a:r>
              <a:rPr dirty="0" sz="2000" spc="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olmasıdır.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2552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Mimari</a:t>
            </a:r>
            <a:r>
              <a:rPr dirty="0" spc="-40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4489703" y="6573010"/>
            <a:ext cx="3656076" cy="28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04435" y="4320032"/>
            <a:ext cx="3626485" cy="2263775"/>
          </a:xfrm>
          <a:custGeom>
            <a:avLst/>
            <a:gdLst/>
            <a:ahLst/>
            <a:cxnLst/>
            <a:rect l="l" t="t" r="r" b="b"/>
            <a:pathLst>
              <a:path w="3626484" h="2263775">
                <a:moveTo>
                  <a:pt x="3431540" y="0"/>
                </a:moveTo>
                <a:lnTo>
                  <a:pt x="194437" y="0"/>
                </a:lnTo>
                <a:lnTo>
                  <a:pt x="149836" y="5132"/>
                </a:lnTo>
                <a:lnTo>
                  <a:pt x="108903" y="19752"/>
                </a:lnTo>
                <a:lnTo>
                  <a:pt x="72802" y="42697"/>
                </a:lnTo>
                <a:lnTo>
                  <a:pt x="42697" y="72802"/>
                </a:lnTo>
                <a:lnTo>
                  <a:pt x="19752" y="108903"/>
                </a:lnTo>
                <a:lnTo>
                  <a:pt x="5132" y="149836"/>
                </a:lnTo>
                <a:lnTo>
                  <a:pt x="0" y="194437"/>
                </a:lnTo>
                <a:lnTo>
                  <a:pt x="0" y="2069096"/>
                </a:lnTo>
                <a:lnTo>
                  <a:pt x="5132" y="2113703"/>
                </a:lnTo>
                <a:lnTo>
                  <a:pt x="19752" y="2154652"/>
                </a:lnTo>
                <a:lnTo>
                  <a:pt x="42697" y="2190776"/>
                </a:lnTo>
                <a:lnTo>
                  <a:pt x="72802" y="2220905"/>
                </a:lnTo>
                <a:lnTo>
                  <a:pt x="108903" y="2243872"/>
                </a:lnTo>
                <a:lnTo>
                  <a:pt x="149836" y="2258509"/>
                </a:lnTo>
                <a:lnTo>
                  <a:pt x="194437" y="2263648"/>
                </a:lnTo>
                <a:lnTo>
                  <a:pt x="3431540" y="2263648"/>
                </a:lnTo>
                <a:lnTo>
                  <a:pt x="3476140" y="2258509"/>
                </a:lnTo>
                <a:lnTo>
                  <a:pt x="3517073" y="2243872"/>
                </a:lnTo>
                <a:lnTo>
                  <a:pt x="3553174" y="2220905"/>
                </a:lnTo>
                <a:lnTo>
                  <a:pt x="3583279" y="2190776"/>
                </a:lnTo>
                <a:lnTo>
                  <a:pt x="3606224" y="2154652"/>
                </a:lnTo>
                <a:lnTo>
                  <a:pt x="3620844" y="2113703"/>
                </a:lnTo>
                <a:lnTo>
                  <a:pt x="3625977" y="2069096"/>
                </a:lnTo>
                <a:lnTo>
                  <a:pt x="3625977" y="194437"/>
                </a:lnTo>
                <a:lnTo>
                  <a:pt x="3620844" y="149836"/>
                </a:lnTo>
                <a:lnTo>
                  <a:pt x="3606224" y="108903"/>
                </a:lnTo>
                <a:lnTo>
                  <a:pt x="3583279" y="72802"/>
                </a:lnTo>
                <a:lnTo>
                  <a:pt x="3553174" y="42697"/>
                </a:lnTo>
                <a:lnTo>
                  <a:pt x="3517073" y="19752"/>
                </a:lnTo>
                <a:lnTo>
                  <a:pt x="3476140" y="5132"/>
                </a:lnTo>
                <a:lnTo>
                  <a:pt x="343154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4435" y="4320032"/>
            <a:ext cx="3625977" cy="226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985" marR="5080">
              <a:lnSpc>
                <a:spcPct val="150000"/>
              </a:lnSpc>
              <a:spcBef>
                <a:spcPts val="100"/>
              </a:spcBef>
            </a:pPr>
            <a:r>
              <a:rPr dirty="0" spc="-15"/>
              <a:t>Özetle </a:t>
            </a:r>
            <a:r>
              <a:rPr dirty="0"/>
              <a:t>Mimari </a:t>
            </a:r>
            <a:r>
              <a:rPr dirty="0" spc="-5"/>
              <a:t>yapılar </a:t>
            </a:r>
            <a:r>
              <a:rPr dirty="0" spc="-10"/>
              <a:t>farklı coğrafi, </a:t>
            </a:r>
            <a:r>
              <a:rPr dirty="0" spc="-5"/>
              <a:t>iklim </a:t>
            </a:r>
            <a:r>
              <a:rPr dirty="0" spc="-10"/>
              <a:t>koşullarına </a:t>
            </a:r>
            <a:r>
              <a:rPr dirty="0" spc="-15"/>
              <a:t>ve </a:t>
            </a:r>
            <a:r>
              <a:rPr dirty="0" spc="-5"/>
              <a:t>kişisel </a:t>
            </a:r>
            <a:r>
              <a:rPr dirty="0" spc="-10"/>
              <a:t>ihtiyaçlara göre farklı tasarımlarda  </a:t>
            </a:r>
            <a:r>
              <a:rPr dirty="0"/>
              <a:t>inşa</a:t>
            </a:r>
            <a:r>
              <a:rPr dirty="0" spc="-5"/>
              <a:t> </a:t>
            </a:r>
            <a:r>
              <a:rPr dirty="0" spc="-25"/>
              <a:t>edilmiştir.</a:t>
            </a:r>
          </a:p>
          <a:p>
            <a:pPr marL="121285"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33985" marR="3411854">
              <a:lnSpc>
                <a:spcPct val="150000"/>
              </a:lnSpc>
            </a:pPr>
            <a:r>
              <a:rPr dirty="0" spc="-5"/>
              <a:t>Günümüz mimari tasarımları teknolojinin </a:t>
            </a:r>
            <a:r>
              <a:rPr dirty="0"/>
              <a:t>de </a:t>
            </a:r>
            <a:r>
              <a:rPr dirty="0" spc="-5"/>
              <a:t>etkisiyle </a:t>
            </a:r>
            <a:r>
              <a:rPr dirty="0"/>
              <a:t>insanların  </a:t>
            </a:r>
            <a:r>
              <a:rPr dirty="0" spc="-5"/>
              <a:t>ihtiyaçları </a:t>
            </a:r>
            <a:r>
              <a:rPr dirty="0" spc="-15"/>
              <a:t>ve </a:t>
            </a:r>
            <a:r>
              <a:rPr dirty="0" spc="-5"/>
              <a:t>şehirleşme </a:t>
            </a:r>
            <a:r>
              <a:rPr dirty="0" spc="-10"/>
              <a:t>göz </a:t>
            </a:r>
            <a:r>
              <a:rPr dirty="0" spc="-5"/>
              <a:t>önüne </a:t>
            </a:r>
            <a:r>
              <a:rPr dirty="0" spc="-10"/>
              <a:t>alınarak farklı </a:t>
            </a:r>
            <a:r>
              <a:rPr dirty="0" spc="-5"/>
              <a:t>tasarımlarla  </a:t>
            </a:r>
            <a:r>
              <a:rPr dirty="0" spc="-10"/>
              <a:t>kendini</a:t>
            </a:r>
            <a:r>
              <a:rPr dirty="0" spc="-15"/>
              <a:t> </a:t>
            </a:r>
            <a:r>
              <a:rPr dirty="0" spc="-25"/>
              <a:t>göstermektedir.</a:t>
            </a:r>
          </a:p>
        </p:txBody>
      </p:sp>
      <p:sp>
        <p:nvSpPr>
          <p:cNvPr id="7" name="object 7"/>
          <p:cNvSpPr/>
          <p:nvPr/>
        </p:nvSpPr>
        <p:spPr>
          <a:xfrm>
            <a:off x="8362188" y="5356858"/>
            <a:ext cx="3383279" cy="1501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77681" y="2853563"/>
            <a:ext cx="3352165" cy="2513965"/>
          </a:xfrm>
          <a:custGeom>
            <a:avLst/>
            <a:gdLst/>
            <a:ahLst/>
            <a:cxnLst/>
            <a:rect l="l" t="t" r="r" b="b"/>
            <a:pathLst>
              <a:path w="3352165" h="2513965">
                <a:moveTo>
                  <a:pt x="3135757" y="0"/>
                </a:moveTo>
                <a:lnTo>
                  <a:pt x="216027" y="0"/>
                </a:lnTo>
                <a:lnTo>
                  <a:pt x="166471" y="5708"/>
                </a:lnTo>
                <a:lnTo>
                  <a:pt x="120992" y="21966"/>
                </a:lnTo>
                <a:lnTo>
                  <a:pt x="80883" y="47476"/>
                </a:lnTo>
                <a:lnTo>
                  <a:pt x="47436" y="80936"/>
                </a:lnTo>
                <a:lnTo>
                  <a:pt x="21944" y="121048"/>
                </a:lnTo>
                <a:lnTo>
                  <a:pt x="5701" y="166511"/>
                </a:lnTo>
                <a:lnTo>
                  <a:pt x="0" y="216026"/>
                </a:lnTo>
                <a:lnTo>
                  <a:pt x="0" y="2297810"/>
                </a:lnTo>
                <a:lnTo>
                  <a:pt x="5701" y="2347373"/>
                </a:lnTo>
                <a:lnTo>
                  <a:pt x="21944" y="2392870"/>
                </a:lnTo>
                <a:lnTo>
                  <a:pt x="47436" y="2433004"/>
                </a:lnTo>
                <a:lnTo>
                  <a:pt x="80883" y="2466478"/>
                </a:lnTo>
                <a:lnTo>
                  <a:pt x="120992" y="2491995"/>
                </a:lnTo>
                <a:lnTo>
                  <a:pt x="166471" y="2508256"/>
                </a:lnTo>
                <a:lnTo>
                  <a:pt x="216027" y="2513965"/>
                </a:lnTo>
                <a:lnTo>
                  <a:pt x="3135757" y="2513965"/>
                </a:lnTo>
                <a:lnTo>
                  <a:pt x="3185319" y="2508256"/>
                </a:lnTo>
                <a:lnTo>
                  <a:pt x="3230816" y="2491995"/>
                </a:lnTo>
                <a:lnTo>
                  <a:pt x="3270950" y="2466478"/>
                </a:lnTo>
                <a:lnTo>
                  <a:pt x="3304424" y="2433004"/>
                </a:lnTo>
                <a:lnTo>
                  <a:pt x="3329941" y="2392870"/>
                </a:lnTo>
                <a:lnTo>
                  <a:pt x="3346202" y="2347373"/>
                </a:lnTo>
                <a:lnTo>
                  <a:pt x="3351911" y="2297810"/>
                </a:lnTo>
                <a:lnTo>
                  <a:pt x="3351911" y="216026"/>
                </a:lnTo>
                <a:lnTo>
                  <a:pt x="3346202" y="166511"/>
                </a:lnTo>
                <a:lnTo>
                  <a:pt x="3329941" y="121048"/>
                </a:lnTo>
                <a:lnTo>
                  <a:pt x="3304424" y="80936"/>
                </a:lnTo>
                <a:lnTo>
                  <a:pt x="3270950" y="47476"/>
                </a:lnTo>
                <a:lnTo>
                  <a:pt x="3230816" y="21966"/>
                </a:lnTo>
                <a:lnTo>
                  <a:pt x="3185319" y="5708"/>
                </a:lnTo>
                <a:lnTo>
                  <a:pt x="313575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77681" y="2853563"/>
            <a:ext cx="3351910" cy="2513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8052" y="6573010"/>
            <a:ext cx="2801112" cy="284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93215" y="4320032"/>
            <a:ext cx="2770505" cy="2263775"/>
          </a:xfrm>
          <a:custGeom>
            <a:avLst/>
            <a:gdLst/>
            <a:ahLst/>
            <a:cxnLst/>
            <a:rect l="l" t="t" r="r" b="b"/>
            <a:pathLst>
              <a:path w="2770504" h="2263775">
                <a:moveTo>
                  <a:pt x="2575636" y="0"/>
                </a:moveTo>
                <a:lnTo>
                  <a:pt x="194513" y="0"/>
                </a:lnTo>
                <a:lnTo>
                  <a:pt x="149908" y="5132"/>
                </a:lnTo>
                <a:lnTo>
                  <a:pt x="108964" y="19752"/>
                </a:lnTo>
                <a:lnTo>
                  <a:pt x="72848" y="42697"/>
                </a:lnTo>
                <a:lnTo>
                  <a:pt x="42727" y="72802"/>
                </a:lnTo>
                <a:lnTo>
                  <a:pt x="19767" y="108903"/>
                </a:lnTo>
                <a:lnTo>
                  <a:pt x="5136" y="149836"/>
                </a:lnTo>
                <a:lnTo>
                  <a:pt x="0" y="194437"/>
                </a:lnTo>
                <a:lnTo>
                  <a:pt x="0" y="2069096"/>
                </a:lnTo>
                <a:lnTo>
                  <a:pt x="5136" y="2113703"/>
                </a:lnTo>
                <a:lnTo>
                  <a:pt x="19767" y="2154652"/>
                </a:lnTo>
                <a:lnTo>
                  <a:pt x="42727" y="2190776"/>
                </a:lnTo>
                <a:lnTo>
                  <a:pt x="72848" y="2220905"/>
                </a:lnTo>
                <a:lnTo>
                  <a:pt x="108964" y="2243872"/>
                </a:lnTo>
                <a:lnTo>
                  <a:pt x="149908" y="2258509"/>
                </a:lnTo>
                <a:lnTo>
                  <a:pt x="194513" y="2263648"/>
                </a:lnTo>
                <a:lnTo>
                  <a:pt x="2575636" y="2263648"/>
                </a:lnTo>
                <a:lnTo>
                  <a:pt x="2620236" y="2258509"/>
                </a:lnTo>
                <a:lnTo>
                  <a:pt x="2661169" y="2243872"/>
                </a:lnTo>
                <a:lnTo>
                  <a:pt x="2697270" y="2220905"/>
                </a:lnTo>
                <a:lnTo>
                  <a:pt x="2727375" y="2190776"/>
                </a:lnTo>
                <a:lnTo>
                  <a:pt x="2750320" y="2154652"/>
                </a:lnTo>
                <a:lnTo>
                  <a:pt x="2764940" y="2113703"/>
                </a:lnTo>
                <a:lnTo>
                  <a:pt x="2770073" y="2069096"/>
                </a:lnTo>
                <a:lnTo>
                  <a:pt x="2770073" y="194437"/>
                </a:lnTo>
                <a:lnTo>
                  <a:pt x="2764940" y="149836"/>
                </a:lnTo>
                <a:lnTo>
                  <a:pt x="2750320" y="108903"/>
                </a:lnTo>
                <a:lnTo>
                  <a:pt x="2727375" y="72802"/>
                </a:lnTo>
                <a:lnTo>
                  <a:pt x="2697270" y="42697"/>
                </a:lnTo>
                <a:lnTo>
                  <a:pt x="2661169" y="19752"/>
                </a:lnTo>
                <a:lnTo>
                  <a:pt x="2620236" y="5132"/>
                </a:lnTo>
                <a:lnTo>
                  <a:pt x="257563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93215" y="4320032"/>
            <a:ext cx="2770073" cy="2263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Bilişim teknolojileri ve yazılım dersi öğretim programı</dc:title>
  <dcterms:created xsi:type="dcterms:W3CDTF">2018-07-10T12:46:30Z</dcterms:created>
  <dcterms:modified xsi:type="dcterms:W3CDTF">2018-07-10T12:46:30Z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