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64990" y="3108960"/>
            <a:ext cx="4437889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2083" y="1501266"/>
            <a:ext cx="10047833" cy="395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9880"/>
            <a:ext cx="12192000" cy="4698365"/>
          </a:xfrm>
          <a:custGeom>
            <a:avLst/>
            <a:gdLst/>
            <a:ahLst/>
            <a:cxnLst/>
            <a:rect l="l" t="t" r="r" b="b"/>
            <a:pathLst>
              <a:path w="12192000" h="4698365">
                <a:moveTo>
                  <a:pt x="0" y="4698238"/>
                </a:moveTo>
                <a:lnTo>
                  <a:pt x="12192000" y="4698238"/>
                </a:lnTo>
                <a:lnTo>
                  <a:pt x="12192000" y="0"/>
                </a:lnTo>
                <a:lnTo>
                  <a:pt x="0" y="0"/>
                </a:lnTo>
                <a:lnTo>
                  <a:pt x="0" y="4698238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455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0863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061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78119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4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5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5880" y="0"/>
            <a:ext cx="1747520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96005" y="2842006"/>
            <a:ext cx="5537200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sz="4400" b="1" spc="-20" dirty="0">
                <a:solidFill>
                  <a:srgbClr val="514743"/>
                </a:solidFill>
                <a:latin typeface="Calibri"/>
                <a:cs typeface="Calibri"/>
              </a:rPr>
              <a:t>TEKNOLOJİ </a:t>
            </a:r>
            <a:r>
              <a:rPr sz="4400" b="1" spc="-5" dirty="0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sz="4400" b="1" spc="-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4400" b="1" spc="-60" dirty="0">
                <a:solidFill>
                  <a:srgbClr val="514743"/>
                </a:solidFill>
                <a:latin typeface="Calibri"/>
                <a:cs typeface="Calibri"/>
              </a:rPr>
              <a:t>TASARIM</a:t>
            </a:r>
            <a:endParaRPr sz="4400">
              <a:latin typeface="Calibri"/>
              <a:cs typeface="Calibri"/>
            </a:endParaRPr>
          </a:p>
          <a:p>
            <a:pPr marL="2540" algn="ctr">
              <a:lnSpc>
                <a:spcPts val="5015"/>
              </a:lnSpc>
            </a:pPr>
            <a:r>
              <a:rPr sz="4400" b="1" spc="-10" dirty="0">
                <a:solidFill>
                  <a:srgbClr val="514743"/>
                </a:solidFill>
                <a:latin typeface="Calibri"/>
                <a:cs typeface="Calibri"/>
              </a:rPr>
              <a:t>DERSİ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4741" y="4457115"/>
            <a:ext cx="8462010" cy="5568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57785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455"/>
              </a:spcBef>
            </a:pPr>
            <a:r>
              <a:rPr sz="2800" b="1" spc="-35" dirty="0">
                <a:solidFill>
                  <a:srgbClr val="514743"/>
                </a:solidFill>
                <a:latin typeface="Euphemia"/>
                <a:cs typeface="Euphemia"/>
              </a:rPr>
              <a:t>Teknoloji </a:t>
            </a:r>
            <a:r>
              <a:rPr sz="2800" b="1" spc="-10" dirty="0">
                <a:solidFill>
                  <a:srgbClr val="514743"/>
                </a:solidFill>
                <a:latin typeface="Euphemia"/>
                <a:cs typeface="Euphemia"/>
              </a:rPr>
              <a:t>ve </a:t>
            </a:r>
            <a:r>
              <a:rPr sz="2800" b="1" spc="-50" dirty="0">
                <a:solidFill>
                  <a:srgbClr val="514743"/>
                </a:solidFill>
                <a:latin typeface="Euphemia"/>
                <a:cs typeface="Euphemia"/>
              </a:rPr>
              <a:t>Tasarım</a:t>
            </a:r>
            <a:r>
              <a:rPr sz="2800" b="1" spc="15" dirty="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sz="2800" b="1" spc="-15" dirty="0">
                <a:solidFill>
                  <a:srgbClr val="514743"/>
                </a:solidFill>
                <a:latin typeface="Euphemia"/>
                <a:cs typeface="Euphemia"/>
              </a:rPr>
              <a:t>Ö</a:t>
            </a:r>
            <a:r>
              <a:rPr sz="2800" b="1" spc="-15" dirty="0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sz="2800" b="1" spc="-15" dirty="0">
                <a:solidFill>
                  <a:srgbClr val="514743"/>
                </a:solidFill>
                <a:latin typeface="Euphemia"/>
                <a:cs typeface="Euphemia"/>
              </a:rPr>
              <a:t>reniyorum</a:t>
            </a:r>
            <a:endParaRPr sz="28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514743"/>
                </a:solidFill>
                <a:latin typeface="Plantagenet Cherokee"/>
                <a:cs typeface="Plantagenet Cherokee"/>
              </a:rPr>
              <a:t>Teknoloji ve </a:t>
            </a:r>
            <a:r>
              <a:rPr sz="2800" spc="-30" dirty="0">
                <a:solidFill>
                  <a:srgbClr val="514743"/>
                </a:solidFill>
                <a:latin typeface="Plantagenet Cherokee"/>
                <a:cs typeface="Plantagenet Cherokee"/>
              </a:rPr>
              <a:t>Tasar</a:t>
            </a:r>
            <a:r>
              <a:rPr sz="2800" spc="-30" dirty="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sz="2800" spc="-30" dirty="0">
                <a:solidFill>
                  <a:srgbClr val="514743"/>
                </a:solidFill>
                <a:latin typeface="Plantagenet Cherokee"/>
                <a:cs typeface="Plantagenet Cherokee"/>
              </a:rPr>
              <a:t>m</a:t>
            </a:r>
            <a:r>
              <a:rPr sz="2800" spc="125" dirty="0">
                <a:solidFill>
                  <a:srgbClr val="514743"/>
                </a:solidFill>
                <a:latin typeface="Plantagenet Cherokee"/>
                <a:cs typeface="Plantagenet Cherokee"/>
              </a:rPr>
              <a:t> </a:t>
            </a:r>
            <a:r>
              <a:rPr sz="2800" spc="-10" dirty="0">
                <a:solidFill>
                  <a:srgbClr val="514743"/>
                </a:solidFill>
                <a:latin typeface="Plantagenet Cherokee"/>
                <a:cs typeface="Plantagenet Cherokee"/>
              </a:rPr>
              <a:t>Ö</a:t>
            </a:r>
            <a:r>
              <a:rPr sz="2800" spc="-10" dirty="0">
                <a:solidFill>
                  <a:srgbClr val="514743"/>
                </a:solidFill>
                <a:latin typeface="Times New Roman"/>
                <a:cs typeface="Times New Roman"/>
              </a:rPr>
              <a:t>ğ</a:t>
            </a:r>
            <a:r>
              <a:rPr sz="2800" spc="-10" dirty="0">
                <a:solidFill>
                  <a:srgbClr val="514743"/>
                </a:solidFill>
                <a:latin typeface="Plantagenet Cherokee"/>
                <a:cs typeface="Plantagenet Cherokee"/>
              </a:rPr>
              <a:t>reniyorum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6195" y="1459484"/>
            <a:ext cx="313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Endüstri </a:t>
            </a:r>
            <a:r>
              <a:rPr sz="2400" b="1" u="heavy" spc="-1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4.0’ın</a:t>
            </a:r>
            <a:r>
              <a:rPr sz="2400" b="1" u="heavy" spc="-7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Oluşumu</a:t>
            </a:r>
            <a:r>
              <a:rPr sz="2400" b="1" spc="-5" dirty="0">
                <a:solidFill>
                  <a:srgbClr val="514743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8486" y="1572133"/>
            <a:ext cx="10292461" cy="5285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514743"/>
                </a:solidFill>
                <a:latin typeface="Plantagenet Cherokee"/>
                <a:cs typeface="Plantagenet Cherokee"/>
              </a:rPr>
              <a:t>Teknoloji ve </a:t>
            </a:r>
            <a:r>
              <a:rPr sz="2800" spc="-30" dirty="0">
                <a:solidFill>
                  <a:srgbClr val="514743"/>
                </a:solidFill>
                <a:latin typeface="Plantagenet Cherokee"/>
                <a:cs typeface="Plantagenet Cherokee"/>
              </a:rPr>
              <a:t>Tasar</a:t>
            </a:r>
            <a:r>
              <a:rPr sz="2800" spc="-30" dirty="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sz="2800" spc="-30" dirty="0">
                <a:solidFill>
                  <a:srgbClr val="514743"/>
                </a:solidFill>
                <a:latin typeface="Plantagenet Cherokee"/>
                <a:cs typeface="Plantagenet Cherokee"/>
              </a:rPr>
              <a:t>m</a:t>
            </a:r>
            <a:r>
              <a:rPr sz="2800" spc="125" dirty="0">
                <a:solidFill>
                  <a:srgbClr val="514743"/>
                </a:solidFill>
                <a:latin typeface="Plantagenet Cherokee"/>
                <a:cs typeface="Plantagenet Cherokee"/>
              </a:rPr>
              <a:t> </a:t>
            </a:r>
            <a:r>
              <a:rPr sz="2800" spc="-10" dirty="0">
                <a:solidFill>
                  <a:srgbClr val="514743"/>
                </a:solidFill>
                <a:latin typeface="Plantagenet Cherokee"/>
                <a:cs typeface="Plantagenet Cherokee"/>
              </a:rPr>
              <a:t>Ö</a:t>
            </a:r>
            <a:r>
              <a:rPr sz="2800" spc="-10" dirty="0">
                <a:solidFill>
                  <a:srgbClr val="514743"/>
                </a:solidFill>
                <a:latin typeface="Times New Roman"/>
                <a:cs typeface="Times New Roman"/>
              </a:rPr>
              <a:t>ğ</a:t>
            </a:r>
            <a:r>
              <a:rPr sz="2800" spc="-10" dirty="0">
                <a:solidFill>
                  <a:srgbClr val="514743"/>
                </a:solidFill>
                <a:latin typeface="Plantagenet Cherokee"/>
                <a:cs typeface="Plantagenet Cherokee"/>
              </a:rPr>
              <a:t>reniyorum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6195" y="1459484"/>
            <a:ext cx="313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Endüstri </a:t>
            </a:r>
            <a:r>
              <a:rPr sz="2400" b="1" u="heavy" spc="-1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4.0’ın</a:t>
            </a:r>
            <a:r>
              <a:rPr sz="2400" b="1" u="heavy" spc="-7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Oluşumu</a:t>
            </a:r>
            <a:r>
              <a:rPr sz="2400" b="1" spc="-5" dirty="0">
                <a:solidFill>
                  <a:srgbClr val="514743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2705557"/>
            <a:ext cx="3276599" cy="2566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6624"/>
            <a:ext cx="2184084" cy="21840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263739"/>
            <a:ext cx="11029950" cy="494220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000" b="1" spc="-35" dirty="0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sz="3000" b="1" spc="-2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514743"/>
                </a:solidFill>
                <a:latin typeface="Calibri"/>
                <a:cs typeface="Calibri"/>
              </a:rPr>
              <a:t>Nedir?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“Tasarım,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ürünün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tümü,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parçası</a:t>
            </a:r>
            <a:r>
              <a:rPr sz="1900" spc="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veya</a:t>
            </a:r>
            <a:endParaRPr sz="1900">
              <a:latin typeface="Calibri"/>
              <a:cs typeface="Calibri"/>
            </a:endParaRPr>
          </a:p>
          <a:p>
            <a:pPr marL="12700" marR="5991225">
              <a:lnSpc>
                <a:spcPct val="150000"/>
              </a:lnSpc>
            </a:pP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üzerindeki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süslemenin, </a:t>
            </a:r>
            <a:r>
              <a:rPr sz="1900" b="1" spc="-10" dirty="0">
                <a:solidFill>
                  <a:srgbClr val="514743"/>
                </a:solidFill>
                <a:latin typeface="Calibri"/>
                <a:cs typeface="Calibri"/>
              </a:rPr>
              <a:t>çizgi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900" b="1" spc="-5" dirty="0">
                <a:solidFill>
                  <a:srgbClr val="514743"/>
                </a:solidFill>
                <a:latin typeface="Calibri"/>
                <a:cs typeface="Calibri"/>
              </a:rPr>
              <a:t>şekil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900" b="1" spc="-5" dirty="0">
                <a:solidFill>
                  <a:srgbClr val="514743"/>
                </a:solidFill>
                <a:latin typeface="Calibri"/>
                <a:cs typeface="Calibri"/>
              </a:rPr>
              <a:t>biçim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900" b="1" spc="-10" dirty="0">
                <a:solidFill>
                  <a:srgbClr val="514743"/>
                </a:solidFill>
                <a:latin typeface="Calibri"/>
                <a:cs typeface="Calibri"/>
              </a:rPr>
              <a:t>renk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,  </a:t>
            </a:r>
            <a:r>
              <a:rPr sz="1900" b="1" spc="-10" dirty="0">
                <a:solidFill>
                  <a:srgbClr val="514743"/>
                </a:solidFill>
                <a:latin typeface="Calibri"/>
                <a:cs typeface="Calibri"/>
              </a:rPr>
              <a:t>doku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900" b="1" spc="-10" dirty="0">
                <a:solidFill>
                  <a:srgbClr val="514743"/>
                </a:solidFill>
                <a:latin typeface="Calibri"/>
                <a:cs typeface="Calibri"/>
              </a:rPr>
              <a:t>malzeme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sz="1900" b="1" spc="-5" dirty="0">
                <a:solidFill>
                  <a:srgbClr val="514743"/>
                </a:solidFill>
                <a:latin typeface="Calibri"/>
                <a:cs typeface="Calibri"/>
              </a:rPr>
              <a:t>esneklik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insan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duyuları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ile  algılanan çeşitli unsur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veya</a:t>
            </a:r>
            <a:r>
              <a:rPr sz="1900" spc="2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özelliklerinin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oluşturduğu bütünü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ifade</a:t>
            </a:r>
            <a:r>
              <a:rPr sz="1900" spc="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85" dirty="0">
                <a:solidFill>
                  <a:srgbClr val="514743"/>
                </a:solidFill>
                <a:latin typeface="Calibri"/>
                <a:cs typeface="Calibri"/>
              </a:rPr>
              <a:t>eder.”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b="1" spc="-5" dirty="0">
                <a:solidFill>
                  <a:srgbClr val="514743"/>
                </a:solidFill>
                <a:latin typeface="Calibri"/>
                <a:cs typeface="Calibri"/>
              </a:rPr>
              <a:t>Neden</a:t>
            </a:r>
            <a:r>
              <a:rPr sz="2600" b="1" spc="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514743"/>
                </a:solidFill>
                <a:latin typeface="Calibri"/>
                <a:cs typeface="Calibri"/>
              </a:rPr>
              <a:t>Tasarım?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480"/>
              </a:spcBef>
            </a:pP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Yapılan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araştırmalar,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tüketici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ürün tercihinde marka,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kalite,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fiyat, ürün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özellikleri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gibi unsurların yanı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sıra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ürünlerin 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dış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görünümünün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de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oldukça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etkili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olduğunu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göstermektedir.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Hatta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çoğu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zaman tüketiciye aynı kaliteyi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sunan iki 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ürün arasında,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dış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görünüş ürün tercihinde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en etkin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rolü</a:t>
            </a:r>
            <a:r>
              <a:rPr sz="1900" spc="13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üstlenmektedir.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7628" y="1208532"/>
            <a:ext cx="5495544" cy="408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3334" y="1403096"/>
            <a:ext cx="4907280" cy="3496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8314" y="1277538"/>
            <a:ext cx="9406890" cy="530034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320"/>
              </a:spcBef>
            </a:pPr>
            <a:r>
              <a:rPr sz="2400" b="1" spc="-20" dirty="0">
                <a:solidFill>
                  <a:srgbClr val="514743"/>
                </a:solidFill>
                <a:latin typeface="Calibri"/>
                <a:cs typeface="Calibri"/>
              </a:rPr>
              <a:t>Tasarımın </a:t>
            </a:r>
            <a:r>
              <a:rPr sz="2400" b="1" spc="-5" dirty="0">
                <a:solidFill>
                  <a:srgbClr val="514743"/>
                </a:solidFill>
                <a:latin typeface="Calibri"/>
                <a:cs typeface="Calibri"/>
              </a:rPr>
              <a:t>Alanları</a:t>
            </a:r>
            <a:r>
              <a:rPr sz="2400" b="1" spc="-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14743"/>
                </a:solidFill>
                <a:latin typeface="Calibri"/>
                <a:cs typeface="Calibri"/>
              </a:rPr>
              <a:t>Nelerdir?</a:t>
            </a:r>
            <a:endParaRPr sz="240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spcBef>
                <a:spcPts val="915"/>
              </a:spcBef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Tasarım,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Endüstriyel </a:t>
            </a: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800" b="1" spc="-15" dirty="0">
                <a:solidFill>
                  <a:srgbClr val="514743"/>
                </a:solidFill>
                <a:latin typeface="Calibri"/>
                <a:cs typeface="Calibri"/>
              </a:rPr>
              <a:t>Grafik </a:t>
            </a: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Mimari </a:t>
            </a:r>
            <a:r>
              <a:rPr sz="1800" b="1" spc="-10" dirty="0">
                <a:solidFill>
                  <a:srgbClr val="514743"/>
                </a:solidFill>
                <a:latin typeface="Calibri"/>
                <a:cs typeface="Calibri"/>
              </a:rPr>
              <a:t>ve Çevre </a:t>
            </a: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alanlarından</a:t>
            </a:r>
            <a:r>
              <a:rPr sz="1800" spc="5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oluşmaktadır.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299085" marR="4379595" indent="-286385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514743"/>
                </a:solidFill>
                <a:latin typeface="Calibri"/>
                <a:cs typeface="Calibri"/>
              </a:rPr>
              <a:t>Endüstriyel </a:t>
            </a: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Tasarım: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makineler,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teknolojik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ürünler, 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mutfak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malzemeleri,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beyaz eşyalar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diğer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benzer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ürünlerin üç boyutlu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olarak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tasarlanması</a:t>
            </a:r>
            <a:r>
              <a:rPr sz="1800" spc="3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geliştirilmesidir.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4385310" indent="-286385">
              <a:lnSpc>
                <a:spcPct val="1501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514743"/>
                </a:solidFill>
                <a:latin typeface="Calibri"/>
                <a:cs typeface="Calibri"/>
              </a:rPr>
              <a:t>Grafik </a:t>
            </a: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Tasarım: 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broşür,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afiş,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kitap, dergi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vb.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okunan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izlenen görüntülerin tasarımını</a:t>
            </a:r>
            <a:r>
              <a:rPr sz="1800" spc="3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yapmaktır.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14743"/>
              </a:buClr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4347845" indent="-286385">
              <a:lnSpc>
                <a:spcPct val="1501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Mimari </a:t>
            </a:r>
            <a:r>
              <a:rPr sz="1800" b="1" spc="-10" dirty="0">
                <a:solidFill>
                  <a:srgbClr val="514743"/>
                </a:solidFill>
                <a:latin typeface="Calibri"/>
                <a:cs typeface="Calibri"/>
              </a:rPr>
              <a:t>ve Çevre </a:t>
            </a: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Tasarımı: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bina,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peyzaj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iç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mekan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tasarımını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kapsayan oldukça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geniş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çalışma 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alanıdır.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8911" y="4274818"/>
            <a:ext cx="4122420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4872" y="4469815"/>
            <a:ext cx="3533521" cy="198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86343" y="2308860"/>
            <a:ext cx="4094988" cy="234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1161" y="2504694"/>
            <a:ext cx="3507232" cy="1753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9923" y="3183635"/>
            <a:ext cx="2350007" cy="2639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2083" y="1501266"/>
            <a:ext cx="6488430" cy="39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2400" b="1" spc="-10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2400" b="1" spc="-30" dirty="0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sz="2400" b="1" spc="-10" dirty="0">
                <a:solidFill>
                  <a:srgbClr val="514743"/>
                </a:solidFill>
                <a:latin typeface="Calibri"/>
                <a:cs typeface="Calibri"/>
              </a:rPr>
              <a:t>Arasında </a:t>
            </a:r>
            <a:r>
              <a:rPr sz="2400" b="1" dirty="0">
                <a:solidFill>
                  <a:srgbClr val="514743"/>
                </a:solidFill>
                <a:latin typeface="Calibri"/>
                <a:cs typeface="Calibri"/>
              </a:rPr>
              <a:t>Nasıl Bir </a:t>
            </a:r>
            <a:r>
              <a:rPr sz="2400" b="1" spc="-5" dirty="0">
                <a:solidFill>
                  <a:srgbClr val="514743"/>
                </a:solidFill>
                <a:latin typeface="Calibri"/>
                <a:cs typeface="Calibri"/>
              </a:rPr>
              <a:t>İlişki</a:t>
            </a:r>
            <a:r>
              <a:rPr sz="2400" b="1" spc="1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514743"/>
                </a:solidFill>
                <a:latin typeface="Calibri"/>
                <a:cs typeface="Calibri"/>
              </a:rPr>
              <a:t>Vardır?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iç 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içedir.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şey ilk önce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tasarlanır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daha</a:t>
            </a:r>
            <a:r>
              <a:rPr sz="1800" spc="1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sonra</a:t>
            </a:r>
            <a:endParaRPr sz="1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uygulamaya </a:t>
            </a:r>
            <a:r>
              <a:rPr sz="1800" spc="-45" dirty="0">
                <a:solidFill>
                  <a:srgbClr val="514743"/>
                </a:solidFill>
                <a:latin typeface="Calibri"/>
                <a:cs typeface="Calibri"/>
              </a:rPr>
              <a:t>konur.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Teknolojinin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gerçekleşmesi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için</a:t>
            </a:r>
            <a:r>
              <a:rPr sz="1800" spc="8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tasarımdan</a:t>
            </a:r>
            <a:endParaRPr sz="1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geçmesi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gerekir.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3815" marR="625475">
              <a:lnSpc>
                <a:spcPct val="150000"/>
              </a:lnSpc>
              <a:spcBef>
                <a:spcPts val="1170"/>
              </a:spcBef>
            </a:pP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Mesela;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Teknolojik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alet olan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buzdolabını yapmak için ilk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önce  rengini, büyüklüğünü ve buna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benzer özelliklerini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tasarlamak  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gerekir.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Daha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sonra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tasarladığımız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buzdolabını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işlemden geçirip  hazır hale</a:t>
            </a:r>
            <a:r>
              <a:rPr sz="1800" spc="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getiririz.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395" y="1458467"/>
            <a:ext cx="4239767" cy="515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33" y="1534794"/>
            <a:ext cx="55029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2500" b="1" spc="-20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2500" b="1" spc="-30" dirty="0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sz="2500" b="1" spc="-5" dirty="0">
                <a:solidFill>
                  <a:srgbClr val="514743"/>
                </a:solidFill>
                <a:latin typeface="Calibri"/>
                <a:cs typeface="Calibri"/>
              </a:rPr>
              <a:t>Ürünlerine</a:t>
            </a:r>
            <a:r>
              <a:rPr sz="2500" b="1" spc="11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514743"/>
                </a:solidFill>
                <a:latin typeface="Calibri"/>
                <a:cs typeface="Calibri"/>
              </a:rPr>
              <a:t>Örnekler: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5463" y="2410967"/>
            <a:ext cx="2970276" cy="641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3805" y="2514092"/>
            <a:ext cx="1054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0" dirty="0">
                <a:solidFill>
                  <a:srgbClr val="FFFFFF"/>
                </a:solidFill>
                <a:latin typeface="Euphemia"/>
                <a:cs typeface="Euphemia"/>
              </a:rPr>
              <a:t>T</a:t>
            </a:r>
            <a:r>
              <a:rPr sz="2000" dirty="0">
                <a:solidFill>
                  <a:srgbClr val="FFFFFF"/>
                </a:solidFill>
                <a:latin typeface="Euphemia"/>
                <a:cs typeface="Euphemia"/>
              </a:rPr>
              <a:t>ekno</a:t>
            </a:r>
            <a:r>
              <a:rPr sz="2000" spc="-10" dirty="0">
                <a:solidFill>
                  <a:srgbClr val="FFFFFF"/>
                </a:solidFill>
                <a:latin typeface="Euphemia"/>
                <a:cs typeface="Euphemi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Euphemia"/>
                <a:cs typeface="Euphemia"/>
              </a:rPr>
              <a:t>oji</a:t>
            </a:r>
            <a:endParaRPr sz="20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6696" y="2409444"/>
            <a:ext cx="2973324" cy="592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7944" y="2435351"/>
            <a:ext cx="1418844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0510" y="2427858"/>
            <a:ext cx="2885059" cy="504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0510" y="2427858"/>
            <a:ext cx="2885440" cy="504825"/>
          </a:xfrm>
          <a:custGeom>
            <a:avLst/>
            <a:gdLst/>
            <a:ahLst/>
            <a:cxnLst/>
            <a:rect l="l" t="t" r="r" b="b"/>
            <a:pathLst>
              <a:path w="2885440" h="504825">
                <a:moveTo>
                  <a:pt x="0" y="84074"/>
                </a:moveTo>
                <a:lnTo>
                  <a:pt x="6617" y="51381"/>
                </a:lnTo>
                <a:lnTo>
                  <a:pt x="24653" y="24653"/>
                </a:lnTo>
                <a:lnTo>
                  <a:pt x="51381" y="6617"/>
                </a:lnTo>
                <a:lnTo>
                  <a:pt x="84074" y="0"/>
                </a:lnTo>
                <a:lnTo>
                  <a:pt x="2800985" y="0"/>
                </a:lnTo>
                <a:lnTo>
                  <a:pt x="2833731" y="6617"/>
                </a:lnTo>
                <a:lnTo>
                  <a:pt x="2860452" y="24653"/>
                </a:lnTo>
                <a:lnTo>
                  <a:pt x="2878458" y="51381"/>
                </a:lnTo>
                <a:lnTo>
                  <a:pt x="2885059" y="84074"/>
                </a:lnTo>
                <a:lnTo>
                  <a:pt x="2885059" y="420497"/>
                </a:lnTo>
                <a:lnTo>
                  <a:pt x="2878458" y="453189"/>
                </a:lnTo>
                <a:lnTo>
                  <a:pt x="2860452" y="479917"/>
                </a:lnTo>
                <a:lnTo>
                  <a:pt x="2833731" y="497953"/>
                </a:lnTo>
                <a:lnTo>
                  <a:pt x="2800985" y="504571"/>
                </a:lnTo>
                <a:lnTo>
                  <a:pt x="84074" y="504571"/>
                </a:lnTo>
                <a:lnTo>
                  <a:pt x="51381" y="497953"/>
                </a:lnTo>
                <a:lnTo>
                  <a:pt x="24653" y="479917"/>
                </a:lnTo>
                <a:lnTo>
                  <a:pt x="6617" y="453189"/>
                </a:lnTo>
                <a:lnTo>
                  <a:pt x="0" y="420497"/>
                </a:lnTo>
                <a:lnTo>
                  <a:pt x="0" y="84074"/>
                </a:lnTo>
                <a:close/>
              </a:path>
            </a:pathLst>
          </a:custGeom>
          <a:ln w="6350">
            <a:solidFill>
              <a:srgbClr val="A39F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9427" y="2514092"/>
            <a:ext cx="9315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solidFill>
                  <a:srgbClr val="FFFFFF"/>
                </a:solidFill>
                <a:latin typeface="Euphemia"/>
                <a:cs typeface="Euphemia"/>
              </a:rPr>
              <a:t>T</a:t>
            </a:r>
            <a:r>
              <a:rPr sz="2000" dirty="0">
                <a:solidFill>
                  <a:srgbClr val="FFFFFF"/>
                </a:solidFill>
                <a:latin typeface="Euphemia"/>
                <a:cs typeface="Euphemia"/>
              </a:rPr>
              <a:t>asarım</a:t>
            </a:r>
            <a:endParaRPr sz="2000">
              <a:latin typeface="Euphemia"/>
              <a:cs typeface="Euphem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0969" y="3185922"/>
            <a:ext cx="1649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Cep</a:t>
            </a:r>
            <a:r>
              <a:rPr sz="2000" spc="-5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14743"/>
                </a:solidFill>
                <a:latin typeface="Calibri"/>
                <a:cs typeface="Calibri"/>
              </a:rPr>
              <a:t>Telefonu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2025" y="3185922"/>
            <a:ext cx="31527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Cep </a:t>
            </a:r>
            <a:r>
              <a:rPr sz="2000" spc="-10" dirty="0">
                <a:solidFill>
                  <a:srgbClr val="514743"/>
                </a:solidFill>
                <a:latin typeface="Calibri"/>
                <a:cs typeface="Calibri"/>
              </a:rPr>
              <a:t>telefonunun </a:t>
            </a: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ele</a:t>
            </a:r>
            <a:r>
              <a:rPr sz="2000" spc="-2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uygun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ergonomik</a:t>
            </a:r>
            <a:r>
              <a:rPr sz="2000" spc="-3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boyutları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969" y="4416044"/>
            <a:ext cx="1089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U</a:t>
            </a:r>
            <a:r>
              <a:rPr sz="2000" spc="-10" dirty="0">
                <a:solidFill>
                  <a:srgbClr val="514743"/>
                </a:solidFill>
                <a:latin typeface="Calibri"/>
                <a:cs typeface="Calibri"/>
              </a:rPr>
              <a:t>ç</a:t>
            </a: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aklar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2025" y="4426458"/>
            <a:ext cx="33470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Uçakların </a:t>
            </a:r>
            <a:r>
              <a:rPr sz="2000" spc="-10" dirty="0">
                <a:solidFill>
                  <a:srgbClr val="514743"/>
                </a:solidFill>
                <a:latin typeface="Calibri"/>
                <a:cs typeface="Calibri"/>
              </a:rPr>
              <a:t>havada </a:t>
            </a: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süzülmesini  </a:t>
            </a:r>
            <a:r>
              <a:rPr sz="2000" spc="-10" dirty="0">
                <a:solidFill>
                  <a:srgbClr val="514743"/>
                </a:solidFill>
                <a:latin typeface="Calibri"/>
                <a:cs typeface="Calibri"/>
              </a:rPr>
              <a:t>sağlayan </a:t>
            </a:r>
            <a:r>
              <a:rPr sz="2000" spc="-15" dirty="0">
                <a:solidFill>
                  <a:srgbClr val="514743"/>
                </a:solidFill>
                <a:latin typeface="Calibri"/>
                <a:cs typeface="Calibri"/>
              </a:rPr>
              <a:t>ve hava </a:t>
            </a: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akımının  </a:t>
            </a: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kanatların </a:t>
            </a: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altından akmasını  </a:t>
            </a:r>
            <a:r>
              <a:rPr sz="2000" spc="-10" dirty="0">
                <a:solidFill>
                  <a:srgbClr val="514743"/>
                </a:solidFill>
                <a:latin typeface="Calibri"/>
                <a:cs typeface="Calibri"/>
              </a:rPr>
              <a:t>sağlayan </a:t>
            </a: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aerodinamik</a:t>
            </a:r>
            <a:r>
              <a:rPr sz="200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14743"/>
                </a:solidFill>
                <a:latin typeface="Calibri"/>
                <a:cs typeface="Calibri"/>
              </a:rPr>
              <a:t>şekli.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59011" y="2039111"/>
            <a:ext cx="2872740" cy="215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08492" y="4565903"/>
            <a:ext cx="3572255" cy="2010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7131" y="6252970"/>
            <a:ext cx="2924555" cy="605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864" y="4955540"/>
            <a:ext cx="2894330" cy="1308735"/>
          </a:xfrm>
          <a:custGeom>
            <a:avLst/>
            <a:gdLst/>
            <a:ahLst/>
            <a:cxnLst/>
            <a:rect l="l" t="t" r="r" b="b"/>
            <a:pathLst>
              <a:path w="2894329" h="1308735">
                <a:moveTo>
                  <a:pt x="2781681" y="0"/>
                </a:moveTo>
                <a:lnTo>
                  <a:pt x="112395" y="0"/>
                </a:lnTo>
                <a:lnTo>
                  <a:pt x="68633" y="8848"/>
                </a:lnTo>
                <a:lnTo>
                  <a:pt x="32908" y="32972"/>
                </a:lnTo>
                <a:lnTo>
                  <a:pt x="8828" y="68740"/>
                </a:lnTo>
                <a:lnTo>
                  <a:pt x="0" y="112522"/>
                </a:lnTo>
                <a:lnTo>
                  <a:pt x="0" y="1195819"/>
                </a:lnTo>
                <a:lnTo>
                  <a:pt x="8828" y="1239579"/>
                </a:lnTo>
                <a:lnTo>
                  <a:pt x="32908" y="1275313"/>
                </a:lnTo>
                <a:lnTo>
                  <a:pt x="68633" y="1299405"/>
                </a:lnTo>
                <a:lnTo>
                  <a:pt x="112395" y="1308239"/>
                </a:lnTo>
                <a:lnTo>
                  <a:pt x="2781681" y="1308239"/>
                </a:lnTo>
                <a:lnTo>
                  <a:pt x="2825462" y="1299405"/>
                </a:lnTo>
                <a:lnTo>
                  <a:pt x="2861230" y="1275313"/>
                </a:lnTo>
                <a:lnTo>
                  <a:pt x="2885354" y="1239579"/>
                </a:lnTo>
                <a:lnTo>
                  <a:pt x="2894203" y="1195819"/>
                </a:lnTo>
                <a:lnTo>
                  <a:pt x="2894203" y="112522"/>
                </a:lnTo>
                <a:lnTo>
                  <a:pt x="2885354" y="68740"/>
                </a:lnTo>
                <a:lnTo>
                  <a:pt x="2861230" y="32972"/>
                </a:lnTo>
                <a:lnTo>
                  <a:pt x="2825462" y="8848"/>
                </a:lnTo>
                <a:lnTo>
                  <a:pt x="278168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864" y="4955540"/>
            <a:ext cx="2894203" cy="1308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5558" y="1339296"/>
            <a:ext cx="7957184" cy="52616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225"/>
              </a:spcBef>
            </a:pPr>
            <a:r>
              <a:rPr sz="2200" b="1" spc="-20" dirty="0">
                <a:solidFill>
                  <a:srgbClr val="514743"/>
                </a:solidFill>
                <a:latin typeface="Calibri"/>
                <a:cs typeface="Calibri"/>
              </a:rPr>
              <a:t>Dünyada </a:t>
            </a:r>
            <a:r>
              <a:rPr sz="2200" b="1" spc="-15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2200" b="1" spc="-35" dirty="0">
                <a:solidFill>
                  <a:srgbClr val="514743"/>
                </a:solidFill>
                <a:latin typeface="Calibri"/>
                <a:cs typeface="Calibri"/>
              </a:rPr>
              <a:t>Türkiye’de</a:t>
            </a:r>
            <a:r>
              <a:rPr sz="2200" b="1" spc="2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514743"/>
                </a:solidFill>
                <a:latin typeface="Calibri"/>
                <a:cs typeface="Calibri"/>
              </a:rPr>
              <a:t>Teknoloji: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Gelişen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değişen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dünyada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ülkelerin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ekonomik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güçleri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teknolojiyle</a:t>
            </a:r>
            <a:r>
              <a:rPr sz="1900" spc="20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doğru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orantılıdır. Teknolojisi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gelişmiş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ülkeler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genellikle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ekonomik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anlamda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rahat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sz="1900" spc="3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diğer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ülkelere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açılabilen</a:t>
            </a:r>
            <a:r>
              <a:rPr sz="1900" spc="4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514743"/>
                </a:solidFill>
                <a:latin typeface="Calibri"/>
                <a:cs typeface="Calibri"/>
              </a:rPr>
              <a:t>ülkelerdir.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Örneğin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;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Teknolojik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gelişme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sağlayan telefon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markaları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telefon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markalarına 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sahip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ülkelerin ekonomileri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büyük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ölçüde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gelişmiştir.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Amerika, Japonya, Çin gibi 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ülkelerin ekonomisinin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büyümesinde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benzeri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firmaların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başrol</a:t>
            </a:r>
            <a:r>
              <a:rPr sz="1900" spc="229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oynadığı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söylenebilir.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Dünyada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Teknolojide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ilk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sıralarda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yer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alan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Amerika, Japonya, Çin,</a:t>
            </a:r>
            <a:r>
              <a:rPr sz="1900" spc="18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Almanya,</a:t>
            </a:r>
            <a:endParaRPr sz="1900">
              <a:latin typeface="Calibri"/>
              <a:cs typeface="Calibri"/>
            </a:endParaRPr>
          </a:p>
          <a:p>
            <a:pPr marL="12700" marR="65405">
              <a:lnSpc>
                <a:spcPct val="100000"/>
              </a:lnSpc>
            </a:pP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GüneyKore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ülkeler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alanında ARGE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çalışmalarına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çok yüksek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paralar 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harcamakta </a:t>
            </a:r>
            <a:r>
              <a:rPr sz="1900" spc="-20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konuda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araştırmalar</a:t>
            </a:r>
            <a:r>
              <a:rPr sz="1900" spc="6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yapmaktadır.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158750">
              <a:lnSpc>
                <a:spcPct val="100000"/>
              </a:lnSpc>
              <a:spcBef>
                <a:spcPts val="5"/>
              </a:spcBef>
            </a:pP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Ülkemiz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ise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alanında gelişmiş ülkelerin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gerisinde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kalmış, teknoloji satın  alan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ülke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konumundan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halen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çıkamamıştır.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Ancak son zamanlarda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özellikle  savunma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sanayinde gerçekleştirilen </a:t>
            </a:r>
            <a:r>
              <a:rPr sz="1900" spc="-15" dirty="0">
                <a:solidFill>
                  <a:srgbClr val="514743"/>
                </a:solidFill>
                <a:latin typeface="Calibri"/>
                <a:cs typeface="Calibri"/>
              </a:rPr>
              <a:t>projeler ülkemiz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adına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ümit</a:t>
            </a:r>
            <a:r>
              <a:rPr sz="1900" spc="19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14743"/>
                </a:solidFill>
                <a:latin typeface="Calibri"/>
                <a:cs typeface="Calibri"/>
              </a:rPr>
              <a:t>vermektedir.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18676" y="3957828"/>
            <a:ext cx="2860548" cy="2103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34296" y="1897126"/>
            <a:ext cx="2829560" cy="2072005"/>
          </a:xfrm>
          <a:custGeom>
            <a:avLst/>
            <a:gdLst/>
            <a:ahLst/>
            <a:cxnLst/>
            <a:rect l="l" t="t" r="r" b="b"/>
            <a:pathLst>
              <a:path w="2829559" h="2072004">
                <a:moveTo>
                  <a:pt x="2651252" y="0"/>
                </a:moveTo>
                <a:lnTo>
                  <a:pt x="178054" y="0"/>
                </a:lnTo>
                <a:lnTo>
                  <a:pt x="130733" y="6353"/>
                </a:lnTo>
                <a:lnTo>
                  <a:pt x="88203" y="24285"/>
                </a:lnTo>
                <a:lnTo>
                  <a:pt x="52165" y="52101"/>
                </a:lnTo>
                <a:lnTo>
                  <a:pt x="24318" y="88109"/>
                </a:lnTo>
                <a:lnTo>
                  <a:pt x="6362" y="130615"/>
                </a:lnTo>
                <a:lnTo>
                  <a:pt x="0" y="177926"/>
                </a:lnTo>
                <a:lnTo>
                  <a:pt x="0" y="1893570"/>
                </a:lnTo>
                <a:lnTo>
                  <a:pt x="6362" y="1940890"/>
                </a:lnTo>
                <a:lnTo>
                  <a:pt x="24318" y="1983420"/>
                </a:lnTo>
                <a:lnTo>
                  <a:pt x="52165" y="2019458"/>
                </a:lnTo>
                <a:lnTo>
                  <a:pt x="88203" y="2047305"/>
                </a:lnTo>
                <a:lnTo>
                  <a:pt x="130733" y="2065261"/>
                </a:lnTo>
                <a:lnTo>
                  <a:pt x="178054" y="2071624"/>
                </a:lnTo>
                <a:lnTo>
                  <a:pt x="2651252" y="2071624"/>
                </a:lnTo>
                <a:lnTo>
                  <a:pt x="2698572" y="2065261"/>
                </a:lnTo>
                <a:lnTo>
                  <a:pt x="2741102" y="2047305"/>
                </a:lnTo>
                <a:lnTo>
                  <a:pt x="2777140" y="2019458"/>
                </a:lnTo>
                <a:lnTo>
                  <a:pt x="2804987" y="1983420"/>
                </a:lnTo>
                <a:lnTo>
                  <a:pt x="2822943" y="1940890"/>
                </a:lnTo>
                <a:lnTo>
                  <a:pt x="2829306" y="1893570"/>
                </a:lnTo>
                <a:lnTo>
                  <a:pt x="2829306" y="177926"/>
                </a:lnTo>
                <a:lnTo>
                  <a:pt x="2822943" y="130615"/>
                </a:lnTo>
                <a:lnTo>
                  <a:pt x="2804987" y="88109"/>
                </a:lnTo>
                <a:lnTo>
                  <a:pt x="2777140" y="52101"/>
                </a:lnTo>
                <a:lnTo>
                  <a:pt x="2741102" y="24285"/>
                </a:lnTo>
                <a:lnTo>
                  <a:pt x="2698572" y="6353"/>
                </a:lnTo>
                <a:lnTo>
                  <a:pt x="265125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34296" y="1897126"/>
            <a:ext cx="2829305" cy="207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sz="1200" spc="-265" dirty="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sz="1200" dirty="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sz="1200" spc="-254" dirty="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sz="1200" spc="-25" dirty="0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sz="1200" spc="-240" dirty="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sz="1200" spc="-5" dirty="0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sz="1200" spc="-254" dirty="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sz="1200" spc="-10" dirty="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sz="1200" spc="-10" dirty="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sz="1200" spc="-10" dirty="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sz="1200" spc="-245" dirty="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sz="1200" spc="-15" dirty="0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558" y="1451609"/>
            <a:ext cx="5042535" cy="381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514743"/>
                </a:solidFill>
                <a:latin typeface="Calibri"/>
                <a:cs typeface="Calibri"/>
              </a:rPr>
              <a:t>Teknoloji</a:t>
            </a:r>
            <a:r>
              <a:rPr sz="3000" b="1" dirty="0">
                <a:solidFill>
                  <a:srgbClr val="514743"/>
                </a:solidFill>
                <a:latin typeface="Calibri"/>
                <a:cs typeface="Calibri"/>
              </a:rPr>
              <a:t> Nedir?</a:t>
            </a:r>
            <a:endParaRPr sz="3000">
              <a:latin typeface="Calibri"/>
              <a:cs typeface="Calibri"/>
            </a:endParaRPr>
          </a:p>
          <a:p>
            <a:pPr marL="299085" marR="6985" indent="-286385">
              <a:lnSpc>
                <a:spcPct val="150100"/>
              </a:lnSpc>
              <a:spcBef>
                <a:spcPts val="1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Teknoloji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insanların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gereksinimlerine(ihtiyaçlarına)  uygun yardımcı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araç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aletlerin yapılması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veya 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üretilmesi için,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gerekli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olan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yetenek ve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bilgidir.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50000"/>
              </a:lnSpc>
              <a:spcBef>
                <a:spcPts val="1265"/>
              </a:spcBef>
            </a:pPr>
            <a:r>
              <a:rPr sz="1800" u="heavy" spc="-450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solidFill>
                  <a:srgbClr val="514743"/>
                </a:solidFill>
                <a:uFill>
                  <a:solidFill>
                    <a:srgbClr val="514743"/>
                  </a:solidFill>
                </a:uFill>
                <a:latin typeface="Calibri"/>
                <a:cs typeface="Calibri"/>
              </a:rPr>
              <a:t>Örneğin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; </a:t>
            </a:r>
            <a:r>
              <a:rPr sz="1800" i="1" spc="-15" dirty="0">
                <a:solidFill>
                  <a:srgbClr val="514743"/>
                </a:solidFill>
                <a:latin typeface="Calibri"/>
                <a:cs typeface="Calibri"/>
              </a:rPr>
              <a:t>ülkemizde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rüzgar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türbinleri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üretilebilmesi için 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gerekli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bilgi,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beceri </a:t>
            </a:r>
            <a:r>
              <a:rPr sz="1800" i="1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alt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yapının olması, </a:t>
            </a:r>
            <a:r>
              <a:rPr sz="1800" i="1" spc="-15" dirty="0">
                <a:solidFill>
                  <a:srgbClr val="514743"/>
                </a:solidFill>
                <a:latin typeface="Calibri"/>
                <a:cs typeface="Calibri"/>
              </a:rPr>
              <a:t>ülkemizde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bu  alanda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teknolojinin olduğunu</a:t>
            </a:r>
            <a:r>
              <a:rPr sz="1800" i="1" spc="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514743"/>
                </a:solidFill>
                <a:latin typeface="Calibri"/>
                <a:cs typeface="Calibri"/>
              </a:rPr>
              <a:t>gösterir.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9419" y="1243583"/>
            <a:ext cx="4689348" cy="318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254" y="1439036"/>
            <a:ext cx="4100322" cy="2596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9252" y="5859778"/>
            <a:ext cx="4131563" cy="998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5254" y="4359021"/>
            <a:ext cx="4100829" cy="1510665"/>
          </a:xfrm>
          <a:custGeom>
            <a:avLst/>
            <a:gdLst/>
            <a:ahLst/>
            <a:cxnLst/>
            <a:rect l="l" t="t" r="r" b="b"/>
            <a:pathLst>
              <a:path w="4100829" h="1510664">
                <a:moveTo>
                  <a:pt x="3970528" y="0"/>
                </a:moveTo>
                <a:lnTo>
                  <a:pt x="129794" y="0"/>
                </a:lnTo>
                <a:lnTo>
                  <a:pt x="79295" y="10189"/>
                </a:lnTo>
                <a:lnTo>
                  <a:pt x="38036" y="37988"/>
                </a:lnTo>
                <a:lnTo>
                  <a:pt x="10207" y="79242"/>
                </a:lnTo>
                <a:lnTo>
                  <a:pt x="0" y="129793"/>
                </a:lnTo>
                <a:lnTo>
                  <a:pt x="0" y="1380794"/>
                </a:lnTo>
                <a:lnTo>
                  <a:pt x="10207" y="1431331"/>
                </a:lnTo>
                <a:lnTo>
                  <a:pt x="38036" y="1472599"/>
                </a:lnTo>
                <a:lnTo>
                  <a:pt x="79295" y="1500424"/>
                </a:lnTo>
                <a:lnTo>
                  <a:pt x="129794" y="1510626"/>
                </a:lnTo>
                <a:lnTo>
                  <a:pt x="3970528" y="1510626"/>
                </a:lnTo>
                <a:lnTo>
                  <a:pt x="4021079" y="1500424"/>
                </a:lnTo>
                <a:lnTo>
                  <a:pt x="4062333" y="1472599"/>
                </a:lnTo>
                <a:lnTo>
                  <a:pt x="4090132" y="1431331"/>
                </a:lnTo>
                <a:lnTo>
                  <a:pt x="4100322" y="1380794"/>
                </a:lnTo>
                <a:lnTo>
                  <a:pt x="4100322" y="129793"/>
                </a:lnTo>
                <a:lnTo>
                  <a:pt x="4090132" y="79242"/>
                </a:lnTo>
                <a:lnTo>
                  <a:pt x="4062333" y="37988"/>
                </a:lnTo>
                <a:lnTo>
                  <a:pt x="4021079" y="10189"/>
                </a:lnTo>
                <a:lnTo>
                  <a:pt x="397052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5254" y="4359021"/>
            <a:ext cx="4100322" cy="1510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2083" y="1553718"/>
            <a:ext cx="554545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46050" indent="-28638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Teknolojinin,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insanlık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tarihinde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bilim ve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mühendislikten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önce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ortaya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çıktığını söylemek</a:t>
            </a:r>
            <a:r>
              <a:rPr sz="1800" spc="5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mümkündür.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170"/>
              </a:spcBef>
            </a:pPr>
            <a:r>
              <a:rPr sz="1800" b="1" i="1" spc="-5" dirty="0">
                <a:solidFill>
                  <a:srgbClr val="514743"/>
                </a:solidFill>
                <a:latin typeface="Calibri"/>
                <a:cs typeface="Calibri"/>
              </a:rPr>
              <a:t>Örnek olarak </a:t>
            </a:r>
            <a:r>
              <a:rPr sz="1800" i="1" dirty="0">
                <a:solidFill>
                  <a:srgbClr val="514743"/>
                </a:solidFill>
                <a:latin typeface="Calibri"/>
                <a:cs typeface="Calibri"/>
              </a:rPr>
              <a:t>eski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zamanlar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da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insanlar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beslenme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ihtiyacını  </a:t>
            </a:r>
            <a:r>
              <a:rPr sz="1800" i="1" spc="-15" dirty="0">
                <a:solidFill>
                  <a:srgbClr val="514743"/>
                </a:solidFill>
                <a:latin typeface="Calibri"/>
                <a:cs typeface="Calibri"/>
              </a:rPr>
              <a:t>karşılamak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ellerinde bulanan aletleri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(ağaçları, çalıları)  kullanarak mızraklar </a:t>
            </a:r>
            <a:r>
              <a:rPr sz="1800" i="1" spc="-25" dirty="0">
                <a:solidFill>
                  <a:srgbClr val="514743"/>
                </a:solidFill>
                <a:latin typeface="Calibri"/>
                <a:cs typeface="Calibri"/>
              </a:rPr>
              <a:t>yaptılar. </a:t>
            </a:r>
            <a:r>
              <a:rPr sz="1800" i="1" spc="-15" dirty="0">
                <a:solidFill>
                  <a:srgbClr val="514743"/>
                </a:solidFill>
                <a:latin typeface="Calibri"/>
                <a:cs typeface="Calibri"/>
              </a:rPr>
              <a:t>(Dikkat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edersek mızrak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yapımı  gördüğünüz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ihtiyaçtan </a:t>
            </a:r>
            <a:r>
              <a:rPr sz="1800" i="1" spc="-5" dirty="0">
                <a:solidFill>
                  <a:srgbClr val="514743"/>
                </a:solidFill>
                <a:latin typeface="Calibri"/>
                <a:cs typeface="Calibri"/>
              </a:rPr>
              <a:t>doğdu) </a:t>
            </a:r>
            <a:r>
              <a:rPr sz="1800" i="1" spc="-10" dirty="0">
                <a:solidFill>
                  <a:srgbClr val="514743"/>
                </a:solidFill>
                <a:latin typeface="Calibri"/>
                <a:cs typeface="Calibri"/>
              </a:rPr>
              <a:t>Hayvanları izleyerek  </a:t>
            </a:r>
            <a:r>
              <a:rPr sz="1800" i="1" spc="-20" dirty="0">
                <a:solidFill>
                  <a:srgbClr val="514743"/>
                </a:solidFill>
                <a:latin typeface="Calibri"/>
                <a:cs typeface="Calibri"/>
              </a:rPr>
              <a:t>avlandılar.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098" y="1808352"/>
            <a:ext cx="4286504" cy="2574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3782" y="1522603"/>
            <a:ext cx="5576570" cy="286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  <a:tabLst>
                <a:tab pos="2130425" algn="l"/>
              </a:tabLst>
            </a:pPr>
            <a:r>
              <a:rPr sz="3000" b="1" spc="-30" dirty="0">
                <a:solidFill>
                  <a:srgbClr val="514743"/>
                </a:solidFill>
                <a:latin typeface="Calibri"/>
                <a:cs typeface="Calibri"/>
              </a:rPr>
              <a:t>Teknolojinin	</a:t>
            </a:r>
            <a:r>
              <a:rPr sz="3000" b="1" spc="-5" dirty="0">
                <a:solidFill>
                  <a:srgbClr val="514743"/>
                </a:solidFill>
                <a:latin typeface="Calibri"/>
                <a:cs typeface="Calibri"/>
              </a:rPr>
              <a:t>Önemi</a:t>
            </a:r>
            <a:r>
              <a:rPr sz="3000" b="1" spc="-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514743"/>
                </a:solidFill>
                <a:latin typeface="Calibri"/>
                <a:cs typeface="Calibri"/>
              </a:rPr>
              <a:t>Nedir?</a:t>
            </a:r>
            <a:endParaRPr sz="3000">
              <a:latin typeface="Calibri"/>
              <a:cs typeface="Calibri"/>
            </a:endParaRPr>
          </a:p>
          <a:p>
            <a:pPr marL="299085" marR="340360" indent="-286385" algn="just">
              <a:lnSpc>
                <a:spcPct val="150000"/>
              </a:lnSpc>
              <a:spcBef>
                <a:spcPts val="138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Günümüzde insanların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ihtiyaçları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çeşitli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konularda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sorunları </a:t>
            </a:r>
            <a:r>
              <a:rPr sz="1800" spc="-40" dirty="0">
                <a:solidFill>
                  <a:srgbClr val="514743"/>
                </a:solidFill>
                <a:latin typeface="Calibri"/>
                <a:cs typeface="Calibri"/>
              </a:rPr>
              <a:t>vardır.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sorunları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çözebilmek ve ihtiyaçları 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gidermek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için teknolojiye ihtiyaç</a:t>
            </a:r>
            <a:r>
              <a:rPr sz="1800" spc="5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duyulur.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14743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Ayrıca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teknoloji bir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ülkenin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kalkınması ve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gelişmesi</a:t>
            </a:r>
            <a:r>
              <a:rPr sz="1800" spc="9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içinde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çok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önemli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rol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oynamaktadır.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4658" y="2347086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732" y="1238673"/>
            <a:ext cx="5931535" cy="502348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215"/>
              </a:spcBef>
              <a:tabLst>
                <a:tab pos="2399030" algn="l"/>
              </a:tabLst>
            </a:pPr>
            <a:r>
              <a:rPr sz="3000" b="1" spc="-30" dirty="0">
                <a:solidFill>
                  <a:srgbClr val="514743"/>
                </a:solidFill>
                <a:latin typeface="Calibri"/>
                <a:cs typeface="Calibri"/>
              </a:rPr>
              <a:t>Teknolojinin	</a:t>
            </a:r>
            <a:r>
              <a:rPr sz="3000" b="1" spc="-25" dirty="0">
                <a:solidFill>
                  <a:srgbClr val="514743"/>
                </a:solidFill>
                <a:latin typeface="Calibri"/>
                <a:cs typeface="Calibri"/>
              </a:rPr>
              <a:t>Faydaları</a:t>
            </a:r>
            <a:r>
              <a:rPr sz="3000" b="1" spc="-1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514743"/>
                </a:solidFill>
                <a:latin typeface="Calibri"/>
                <a:cs typeface="Calibri"/>
              </a:rPr>
              <a:t>Nelerdir?</a:t>
            </a:r>
            <a:endParaRPr sz="3000">
              <a:latin typeface="Calibri"/>
              <a:cs typeface="Calibri"/>
            </a:endParaRPr>
          </a:p>
          <a:p>
            <a:pPr marL="299085" marR="283845" indent="-286385">
              <a:lnSpc>
                <a:spcPct val="125000"/>
              </a:lnSpc>
              <a:spcBef>
                <a:spcPts val="1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sayesinde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bilgi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alışverişi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kolaylaşmıştır.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Dünyanın  öteki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ucunda gerçekleşen bir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olaydan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anında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haberimiz 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olabilmektedir.</a:t>
            </a:r>
            <a:endParaRPr sz="1800">
              <a:latin typeface="Calibri"/>
              <a:cs typeface="Calibri"/>
            </a:endParaRPr>
          </a:p>
          <a:p>
            <a:pPr marL="299085" marR="208279" indent="-286385">
              <a:lnSpc>
                <a:spcPct val="125099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Bilgisayarlar,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akıllı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telefonlar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internet sayesinde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zaman 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ayırıp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yapılması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gereken 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işler,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oturduğumuz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yerden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hemen 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yapılabilir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hale</a:t>
            </a:r>
            <a:r>
              <a:rPr sz="1800" spc="2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gelmiştir.</a:t>
            </a:r>
            <a:endParaRPr sz="1800">
              <a:latin typeface="Calibri"/>
              <a:cs typeface="Calibri"/>
            </a:endParaRPr>
          </a:p>
          <a:p>
            <a:pPr marL="299085" marR="201295" indent="-286385">
              <a:lnSpc>
                <a:spcPct val="125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Sağlık alanında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hastalıkların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erken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teşhisi sağlanmakta aynı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zamanda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daha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kolay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çözüm</a:t>
            </a:r>
            <a:r>
              <a:rPr sz="1800" spc="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bulunabilmektedir.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14743"/>
              </a:buClr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sayesinde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ulaşım ileri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seviyelere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çıkmış,</a:t>
            </a:r>
            <a:r>
              <a:rPr sz="1800" spc="8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kolaylaşmış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konforlaşmıştır.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İnsanların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hayatı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hemen her alanda</a:t>
            </a:r>
            <a:r>
              <a:rPr sz="1800" spc="3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kolaylaşmıştır.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6867" y="1387347"/>
            <a:ext cx="4808474" cy="2322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59546" y="3988724"/>
            <a:ext cx="2676779" cy="2790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732" y="1250315"/>
            <a:ext cx="7214234" cy="551307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125"/>
              </a:spcBef>
              <a:tabLst>
                <a:tab pos="2399030" algn="l"/>
              </a:tabLst>
            </a:pPr>
            <a:r>
              <a:rPr sz="3000" b="1" spc="-30" dirty="0">
                <a:solidFill>
                  <a:srgbClr val="514743"/>
                </a:solidFill>
                <a:latin typeface="Calibri"/>
                <a:cs typeface="Calibri"/>
              </a:rPr>
              <a:t>Teknolojinin	</a:t>
            </a:r>
            <a:r>
              <a:rPr sz="3000" b="1" spc="-10" dirty="0">
                <a:solidFill>
                  <a:srgbClr val="514743"/>
                </a:solidFill>
                <a:latin typeface="Calibri"/>
                <a:cs typeface="Calibri"/>
              </a:rPr>
              <a:t>Zararları</a:t>
            </a:r>
            <a:r>
              <a:rPr sz="3000" b="1" spc="-3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514743"/>
                </a:solidFill>
                <a:latin typeface="Calibri"/>
                <a:cs typeface="Calibri"/>
              </a:rPr>
              <a:t>Nelerdir?</a:t>
            </a:r>
            <a:endParaRPr sz="3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İnsanları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tembelleştirmiş,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hazıra</a:t>
            </a:r>
            <a:r>
              <a:rPr sz="1800" spc="4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alıştırmıştır.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İnsanların birbirleri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ile iletişimi azalmış,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insanların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sosyalleşmesinin</a:t>
            </a:r>
            <a:r>
              <a:rPr sz="1800" spc="15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önüne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geçer</a:t>
            </a:r>
            <a:r>
              <a:rPr sz="1800" spc="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olmuştur.</a:t>
            </a:r>
            <a:endParaRPr sz="1800">
              <a:latin typeface="Calibri"/>
              <a:cs typeface="Calibri"/>
            </a:endParaRPr>
          </a:p>
          <a:p>
            <a:pPr marL="299085" marR="125095" indent="-286385">
              <a:lnSpc>
                <a:spcPct val="120100"/>
              </a:lnSpc>
              <a:spcBef>
                <a:spcPts val="12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Sosyal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paylaşım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siteleri, online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oyunlar,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akıllı cep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telefonları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bireylerde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bağımlılık</a:t>
            </a:r>
            <a:r>
              <a:rPr sz="1800" spc="1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artmıştır.</a:t>
            </a:r>
            <a:endParaRPr sz="1800">
              <a:latin typeface="Calibri"/>
              <a:cs typeface="Calibri"/>
            </a:endParaRPr>
          </a:p>
          <a:p>
            <a:pPr marL="299085" marR="466090" indent="-286385">
              <a:lnSpc>
                <a:spcPct val="1206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Makineleşme,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fabrika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taşıtların teknoloji sebebiyle artması her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gün 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çevreye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zehirli gazların yayılmasına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sebep</a:t>
            </a:r>
            <a:r>
              <a:rPr sz="1800" spc="10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olmaktadır.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14743"/>
              </a:buClr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Büyük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tehlike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taşıyan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kimyasal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silahlar,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sayesinde</a:t>
            </a:r>
            <a:r>
              <a:rPr sz="1800" spc="7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üretilmektedir.</a:t>
            </a:r>
            <a:endParaRPr sz="1800">
              <a:latin typeface="Calibri"/>
              <a:cs typeface="Calibri"/>
            </a:endParaRPr>
          </a:p>
          <a:p>
            <a:pPr marL="299085" marR="300355" indent="-286385">
              <a:lnSpc>
                <a:spcPct val="1206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Makineleşme ile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birlikte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insan gücüne olan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ihtiyaç azalmış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bu da işsizliği 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doğurmuştur.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20600"/>
              </a:lnSpc>
              <a:spcBef>
                <a:spcPts val="11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Teknolojinin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büyük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zararı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ise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gittikçe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daha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tehlikeli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boyuta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gelen küresel 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ısınmadır.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9100" y="1862454"/>
            <a:ext cx="3933063" cy="3198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501" y="1380490"/>
            <a:ext cx="6672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sz="3000" b="1" spc="-5" dirty="0">
                <a:solidFill>
                  <a:srgbClr val="514743"/>
                </a:solidFill>
                <a:latin typeface="Calibri"/>
                <a:cs typeface="Calibri"/>
              </a:rPr>
              <a:t>İçerisinde Geçen </a:t>
            </a:r>
            <a:r>
              <a:rPr sz="3000" b="1" dirty="0">
                <a:solidFill>
                  <a:srgbClr val="514743"/>
                </a:solidFill>
                <a:latin typeface="Calibri"/>
                <a:cs typeface="Calibri"/>
              </a:rPr>
              <a:t>Bazı</a:t>
            </a:r>
            <a:r>
              <a:rPr sz="3000" b="1" spc="-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514743"/>
                </a:solidFill>
                <a:latin typeface="Calibri"/>
                <a:cs typeface="Calibri"/>
              </a:rPr>
              <a:t>Kavramlar: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896" y="1916430"/>
            <a:ext cx="1611630" cy="45529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Bunlar;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Buluş,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İcat,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Keşif,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İnovasyon,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Bilim,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Teknik,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Teknoloji,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Endüstri,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Endüstri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4.0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gibi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 kavramlardır.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26079" y="2114676"/>
          <a:ext cx="9053195" cy="431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Buluş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A6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Keşif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A6A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İcat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A6A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İnovasyon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7790" marR="1155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Olan bir bilimsel</a:t>
                      </a:r>
                      <a:r>
                        <a:rPr sz="1600" spc="-9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kuralın  fark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edilmesidir.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3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Var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olan bir</a:t>
                      </a:r>
                      <a:r>
                        <a:rPr sz="1600" spc="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gezegen,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7790" marR="1047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yıldız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veya kara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parçanın 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fark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edilmesi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İnsan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hayatını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7790" marR="228600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kolaylaştıran,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sorunların 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çözümlerinden</a:t>
                      </a:r>
                      <a:r>
                        <a:rPr sz="1600" spc="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ortaya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çıkan yeni</a:t>
                      </a:r>
                      <a:r>
                        <a:rPr sz="160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ürünler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474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İcatların</a:t>
                      </a:r>
                      <a:r>
                        <a:rPr sz="1600" spc="-10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geliştirilmesi, 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değiştirilmesi</a:t>
                      </a:r>
                      <a:r>
                        <a:rPr sz="1600" spc="-4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ve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8425" marR="459105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yenilenmesidir.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(Ürün,  hizmet ve</a:t>
                      </a:r>
                      <a:r>
                        <a:rPr sz="1600" spc="-3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pazarlama)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7790" marR="570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Buluş sahibi,</a:t>
                      </a:r>
                      <a:r>
                        <a:rPr sz="1600" spc="-9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bilim  adamı</a:t>
                      </a:r>
                      <a:r>
                        <a:rPr sz="1600" spc="-2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vardır.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Kaşifler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mevcut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Mucit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söz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konusu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30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Kurum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yada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kişiler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söz  konusu.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Her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inovasyonun 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geliştiricisini bilmek</a:t>
                      </a:r>
                      <a:r>
                        <a:rPr sz="1600" spc="-114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kolay 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değil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Bütün</a:t>
                      </a:r>
                      <a:r>
                        <a:rPr sz="1600" spc="-7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insanlığın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kullanımına</a:t>
                      </a:r>
                      <a:r>
                        <a:rPr sz="1600" spc="-13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açık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Bütün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insanlığa</a:t>
                      </a:r>
                      <a:r>
                        <a:rPr sz="1600" spc="-5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Patent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7790" marR="62230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belgesi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alındığında 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koruma</a:t>
                      </a:r>
                      <a:r>
                        <a:rPr sz="160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altında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Patent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yada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faydalı</a:t>
                      </a:r>
                      <a:r>
                        <a:rPr sz="1600" spc="-4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belgeleriyle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korunmakta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 marL="97790" marR="47370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Suyun kaldırma  kuvveti,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yer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çekimi  kanunu, 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ısı</a:t>
                      </a:r>
                      <a:r>
                        <a:rPr sz="1600" spc="-7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kanunu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606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Amerika’nın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keşfi, 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Dünyanın</a:t>
                      </a:r>
                      <a:r>
                        <a:rPr sz="1600" spc="-10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uydusunun  </a:t>
                      </a:r>
                      <a:r>
                        <a:rPr sz="1600" spc="-2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keşfi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5925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4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on 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Araba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8159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Cep </a:t>
                      </a:r>
                      <a:r>
                        <a:rPr sz="1600" spc="-15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telefonu 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Elektrikli</a:t>
                      </a:r>
                      <a:r>
                        <a:rPr sz="1600" spc="-3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514743"/>
                          </a:solidFill>
                          <a:latin typeface="Calibri"/>
                          <a:cs typeface="Calibri"/>
                        </a:rPr>
                        <a:t>Arabalar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4839" y="1479803"/>
            <a:ext cx="5918835" cy="4777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5"/>
              </a:spcBef>
            </a:pPr>
            <a:r>
              <a:rPr sz="1800" b="1" dirty="0">
                <a:solidFill>
                  <a:srgbClr val="514743"/>
                </a:solidFill>
                <a:latin typeface="Calibri"/>
                <a:cs typeface="Calibri"/>
              </a:rPr>
              <a:t>Bilim: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Evrenin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ya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olayların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bir bölümünü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konu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olarak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seçen,  deneysel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yöntemlere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gerçekliğe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dayanarak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yasalar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çıkarmaya 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çalışan düzenli</a:t>
            </a:r>
            <a:r>
              <a:rPr sz="1800" spc="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bilgi.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869315">
              <a:lnSpc>
                <a:spcPct val="116100"/>
              </a:lnSpc>
            </a:pPr>
            <a:r>
              <a:rPr sz="1800" b="1" spc="-25" dirty="0">
                <a:solidFill>
                  <a:srgbClr val="514743"/>
                </a:solidFill>
                <a:latin typeface="Calibri"/>
                <a:cs typeface="Calibri"/>
              </a:rPr>
              <a:t>Teknik: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Bir bilim, sanat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ya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da meslek dalında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kullanılan  yöntemlerin</a:t>
            </a:r>
            <a:r>
              <a:rPr sz="1800" spc="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tümü</a:t>
            </a:r>
            <a:r>
              <a:rPr sz="1800" dirty="0">
                <a:solidFill>
                  <a:srgbClr val="514743"/>
                </a:solidFill>
                <a:latin typeface="Euphemia"/>
                <a:cs typeface="Euphemia"/>
              </a:rPr>
              <a:t>.</a:t>
            </a:r>
            <a:endParaRPr sz="1800">
              <a:latin typeface="Euphemia"/>
              <a:cs typeface="Euphem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91440">
              <a:lnSpc>
                <a:spcPct val="115799"/>
              </a:lnSpc>
            </a:pPr>
            <a:r>
              <a:rPr sz="1800" b="1" spc="-20" dirty="0">
                <a:solidFill>
                  <a:srgbClr val="514743"/>
                </a:solidFill>
                <a:latin typeface="Calibri"/>
                <a:cs typeface="Calibri"/>
              </a:rPr>
              <a:t>Teknoloji: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İnsanların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gereksinimlerine(ihtiyaçlarına) uygun  yardımcı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araç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ve aletlerin yapılması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üretilmesi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için,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gerekli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olan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yetenek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ve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bilgidir.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97155">
              <a:lnSpc>
                <a:spcPct val="115799"/>
              </a:lnSpc>
              <a:spcBef>
                <a:spcPts val="1375"/>
              </a:spcBef>
            </a:pP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Endüstri(Sanayi):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Devamlı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belli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zamanlarda,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makina ve 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benzeri araçlar kullanarak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bir madde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gücün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niteliğini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veya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biçimini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değiştirerek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toplu üretimde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bulunan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faaliyet</a:t>
            </a:r>
            <a:r>
              <a:rPr sz="1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dalıdır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1380" y="5236462"/>
            <a:ext cx="4550664" cy="1621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11" y="2283332"/>
            <a:ext cx="4521200" cy="2963545"/>
          </a:xfrm>
          <a:custGeom>
            <a:avLst/>
            <a:gdLst/>
            <a:ahLst/>
            <a:cxnLst/>
            <a:rect l="l" t="t" r="r" b="b"/>
            <a:pathLst>
              <a:path w="4521200" h="2963545">
                <a:moveTo>
                  <a:pt x="4266311" y="0"/>
                </a:moveTo>
                <a:lnTo>
                  <a:pt x="254635" y="0"/>
                </a:lnTo>
                <a:lnTo>
                  <a:pt x="208875" y="4103"/>
                </a:lnTo>
                <a:lnTo>
                  <a:pt x="165801" y="15935"/>
                </a:lnTo>
                <a:lnTo>
                  <a:pt x="126134" y="34774"/>
                </a:lnTo>
                <a:lnTo>
                  <a:pt x="90594" y="59900"/>
                </a:lnTo>
                <a:lnTo>
                  <a:pt x="59900" y="90594"/>
                </a:lnTo>
                <a:lnTo>
                  <a:pt x="34774" y="126134"/>
                </a:lnTo>
                <a:lnTo>
                  <a:pt x="15935" y="165801"/>
                </a:lnTo>
                <a:lnTo>
                  <a:pt x="4103" y="208875"/>
                </a:lnTo>
                <a:lnTo>
                  <a:pt x="0" y="254635"/>
                </a:lnTo>
                <a:lnTo>
                  <a:pt x="0" y="2708402"/>
                </a:lnTo>
                <a:lnTo>
                  <a:pt x="4103" y="2754161"/>
                </a:lnTo>
                <a:lnTo>
                  <a:pt x="15935" y="2797235"/>
                </a:lnTo>
                <a:lnTo>
                  <a:pt x="34774" y="2836902"/>
                </a:lnTo>
                <a:lnTo>
                  <a:pt x="59900" y="2872442"/>
                </a:lnTo>
                <a:lnTo>
                  <a:pt x="90594" y="2903136"/>
                </a:lnTo>
                <a:lnTo>
                  <a:pt x="126134" y="2928262"/>
                </a:lnTo>
                <a:lnTo>
                  <a:pt x="165801" y="2947101"/>
                </a:lnTo>
                <a:lnTo>
                  <a:pt x="208875" y="2958933"/>
                </a:lnTo>
                <a:lnTo>
                  <a:pt x="254635" y="2963037"/>
                </a:lnTo>
                <a:lnTo>
                  <a:pt x="4266311" y="2963037"/>
                </a:lnTo>
                <a:lnTo>
                  <a:pt x="4312070" y="2958933"/>
                </a:lnTo>
                <a:lnTo>
                  <a:pt x="4355144" y="2947101"/>
                </a:lnTo>
                <a:lnTo>
                  <a:pt x="4394811" y="2928262"/>
                </a:lnTo>
                <a:lnTo>
                  <a:pt x="4430351" y="2903136"/>
                </a:lnTo>
                <a:lnTo>
                  <a:pt x="4461045" y="2872442"/>
                </a:lnTo>
                <a:lnTo>
                  <a:pt x="4486171" y="2836902"/>
                </a:lnTo>
                <a:lnTo>
                  <a:pt x="4505010" y="2797235"/>
                </a:lnTo>
                <a:lnTo>
                  <a:pt x="4516842" y="2754161"/>
                </a:lnTo>
                <a:lnTo>
                  <a:pt x="4520946" y="2708402"/>
                </a:lnTo>
                <a:lnTo>
                  <a:pt x="4520946" y="254635"/>
                </a:lnTo>
                <a:lnTo>
                  <a:pt x="4516842" y="208875"/>
                </a:lnTo>
                <a:lnTo>
                  <a:pt x="4505010" y="165801"/>
                </a:lnTo>
                <a:lnTo>
                  <a:pt x="4486171" y="126134"/>
                </a:lnTo>
                <a:lnTo>
                  <a:pt x="4461045" y="90594"/>
                </a:lnTo>
                <a:lnTo>
                  <a:pt x="4430351" y="59900"/>
                </a:lnTo>
                <a:lnTo>
                  <a:pt x="4394811" y="34774"/>
                </a:lnTo>
                <a:lnTo>
                  <a:pt x="4355144" y="15935"/>
                </a:lnTo>
                <a:lnTo>
                  <a:pt x="4312070" y="4103"/>
                </a:lnTo>
                <a:lnTo>
                  <a:pt x="426631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6111" y="2283332"/>
            <a:ext cx="4520946" cy="2963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Teknoloji ve </a:t>
            </a:r>
            <a:r>
              <a:rPr spc="-30" dirty="0"/>
              <a:t>Tasar</a:t>
            </a:r>
            <a:r>
              <a:rPr spc="-30" dirty="0">
                <a:latin typeface="Times New Roman"/>
                <a:cs typeface="Times New Roman"/>
              </a:rPr>
              <a:t>ı</a:t>
            </a:r>
            <a:r>
              <a:rPr spc="-30" dirty="0"/>
              <a:t>m</a:t>
            </a:r>
            <a:r>
              <a:rPr spc="125" dirty="0"/>
              <a:t> </a:t>
            </a:r>
            <a:r>
              <a:rPr spc="-10" dirty="0"/>
              <a:t>Ö</a:t>
            </a:r>
            <a:r>
              <a:rPr spc="-10" dirty="0">
                <a:latin typeface="Times New Roman"/>
                <a:cs typeface="Times New Roman"/>
              </a:rPr>
              <a:t>ğ</a:t>
            </a:r>
            <a:r>
              <a:rPr spc="-10" dirty="0"/>
              <a:t>reniyorum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183" y="1419576"/>
            <a:ext cx="5963285" cy="5093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514743"/>
                </a:solidFill>
                <a:latin typeface="Calibri"/>
                <a:cs typeface="Calibri"/>
              </a:rPr>
              <a:t>Endüstri 4.0: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diğer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adı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4.Sanayi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Devrimi </a:t>
            </a:r>
            <a:r>
              <a:rPr sz="1900" spc="-10" dirty="0">
                <a:solidFill>
                  <a:srgbClr val="514743"/>
                </a:solidFill>
                <a:latin typeface="Calibri"/>
                <a:cs typeface="Calibri"/>
              </a:rPr>
              <a:t>olan Endüstri  </a:t>
            </a:r>
            <a:r>
              <a:rPr sz="1900" spc="-5" dirty="0">
                <a:solidFill>
                  <a:srgbClr val="514743"/>
                </a:solidFill>
                <a:latin typeface="Calibri"/>
                <a:cs typeface="Calibri"/>
              </a:rPr>
              <a:t>4.0,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geleneksel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sanayiyi bilgisayarlaşma yönünde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teşvik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etme 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yüksek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teknolojiyle donatması</a:t>
            </a:r>
            <a:r>
              <a:rPr sz="19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514743"/>
                </a:solidFill>
                <a:latin typeface="Calibri"/>
                <a:cs typeface="Calibri"/>
              </a:rPr>
              <a:t>projesidir.</a:t>
            </a:r>
            <a:endParaRPr sz="1900">
              <a:latin typeface="Calibri"/>
              <a:cs typeface="Calibri"/>
            </a:endParaRPr>
          </a:p>
          <a:p>
            <a:pPr marL="299085" marR="658495" indent="-286385">
              <a:lnSpc>
                <a:spcPct val="116100"/>
              </a:lnSpc>
              <a:spcBef>
                <a:spcPts val="11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Endüstri </a:t>
            </a:r>
            <a:r>
              <a:rPr sz="1800" b="1" dirty="0">
                <a:solidFill>
                  <a:srgbClr val="514743"/>
                </a:solidFill>
                <a:latin typeface="Calibri"/>
                <a:cs typeface="Calibri"/>
              </a:rPr>
              <a:t>4.0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terimi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ilk </a:t>
            </a:r>
            <a:r>
              <a:rPr sz="1800" spc="-15" dirty="0">
                <a:solidFill>
                  <a:srgbClr val="514743"/>
                </a:solidFill>
                <a:latin typeface="Calibri"/>
                <a:cs typeface="Calibri"/>
              </a:rPr>
              <a:t>olarak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2011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yılında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Almanya’nın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Hannover şehrindeki Fuar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kullanıldı.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Endüstri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4.0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ile sanayide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üretimin,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tamamen</a:t>
            </a:r>
            <a:r>
              <a:rPr sz="1800" b="1" spc="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insansız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35"/>
              </a:spcBef>
            </a:pPr>
            <a:r>
              <a:rPr sz="1800" b="1" spc="-10" dirty="0">
                <a:solidFill>
                  <a:srgbClr val="514743"/>
                </a:solidFill>
                <a:latin typeface="Calibri"/>
                <a:cs typeface="Calibri"/>
              </a:rPr>
              <a:t>fabrikalarda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birbirleriyle haberleşen robotlar ve</a:t>
            </a:r>
            <a:r>
              <a:rPr sz="1800" b="1" spc="-3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makineler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tarafından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yapılması</a:t>
            </a:r>
            <a:r>
              <a:rPr sz="1800" spc="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planlanmaktadır.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Günümüzde </a:t>
            </a:r>
            <a:r>
              <a:rPr sz="1800" b="1" spc="-10" dirty="0">
                <a:solidFill>
                  <a:srgbClr val="514743"/>
                </a:solidFill>
                <a:latin typeface="Calibri"/>
                <a:cs typeface="Calibri"/>
              </a:rPr>
              <a:t>Karanlık Fabrikalar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olarak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da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bilinmektedir.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340"/>
              </a:spcBef>
            </a:pP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başka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deyişle ışıkların söndürüldüğü</a:t>
            </a:r>
            <a:r>
              <a:rPr sz="1800" spc="5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14743"/>
                </a:solidFill>
                <a:latin typeface="Calibri"/>
                <a:cs typeface="Calibri"/>
              </a:rPr>
              <a:t>fabrikalar,</a:t>
            </a:r>
            <a:endParaRPr sz="1800">
              <a:latin typeface="Calibri"/>
              <a:cs typeface="Calibri"/>
            </a:endParaRPr>
          </a:p>
          <a:p>
            <a:pPr marL="299085" marR="347345">
              <a:lnSpc>
                <a:spcPct val="115599"/>
              </a:lnSpc>
              <a:spcBef>
                <a:spcPts val="10"/>
              </a:spcBef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tamamen </a:t>
            </a:r>
            <a:r>
              <a:rPr sz="1800" b="1" spc="-5" dirty="0">
                <a:solidFill>
                  <a:srgbClr val="514743"/>
                </a:solidFill>
                <a:latin typeface="Calibri"/>
                <a:cs typeface="Calibri"/>
              </a:rPr>
              <a:t>otomatik </a:t>
            </a:r>
            <a:r>
              <a:rPr sz="1800" b="1" spc="-10" dirty="0">
                <a:solidFill>
                  <a:srgbClr val="514743"/>
                </a:solidFill>
                <a:latin typeface="Calibri"/>
                <a:cs typeface="Calibri"/>
              </a:rPr>
              <a:t>sistemlerle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donatılmış ve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bünyesinde 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hiçbir insanın varlığına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ihtiyaç duymayan</a:t>
            </a:r>
            <a:r>
              <a:rPr sz="1800" spc="8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14743"/>
                </a:solidFill>
                <a:latin typeface="Calibri"/>
                <a:cs typeface="Calibri"/>
              </a:rPr>
              <a:t>yapılardır.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Önümüzdeki </a:t>
            </a:r>
            <a:r>
              <a:rPr sz="1800" dirty="0">
                <a:solidFill>
                  <a:srgbClr val="514743"/>
                </a:solidFill>
                <a:latin typeface="Calibri"/>
                <a:cs typeface="Calibri"/>
              </a:rPr>
              <a:t>20 yıl </a:t>
            </a: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içinde Endüstri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4.0’ın üretime</a:t>
            </a:r>
            <a:r>
              <a:rPr sz="1800" spc="60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14743"/>
                </a:solidFill>
                <a:latin typeface="Calibri"/>
                <a:cs typeface="Calibri"/>
              </a:rPr>
              <a:t>tam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solidFill>
                  <a:srgbClr val="514743"/>
                </a:solidFill>
                <a:latin typeface="Calibri"/>
                <a:cs typeface="Calibri"/>
              </a:rPr>
              <a:t>anlamıyla hakim olacağı</a:t>
            </a:r>
            <a:r>
              <a:rPr sz="1800" spc="15" dirty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14743"/>
                </a:solidFill>
                <a:latin typeface="Calibri"/>
                <a:cs typeface="Calibri"/>
              </a:rPr>
              <a:t>söylenmektedir.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1988" y="5082538"/>
            <a:ext cx="4983480" cy="1775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7990" y="2425700"/>
            <a:ext cx="4951730" cy="2667000"/>
          </a:xfrm>
          <a:custGeom>
            <a:avLst/>
            <a:gdLst/>
            <a:ahLst/>
            <a:cxnLst/>
            <a:rect l="l" t="t" r="r" b="b"/>
            <a:pathLst>
              <a:path w="4951730" h="2667000">
                <a:moveTo>
                  <a:pt x="4722368" y="0"/>
                </a:moveTo>
                <a:lnTo>
                  <a:pt x="229108" y="0"/>
                </a:lnTo>
                <a:lnTo>
                  <a:pt x="182946" y="4656"/>
                </a:lnTo>
                <a:lnTo>
                  <a:pt x="139946" y="18010"/>
                </a:lnTo>
                <a:lnTo>
                  <a:pt x="101029" y="39138"/>
                </a:lnTo>
                <a:lnTo>
                  <a:pt x="67119" y="67119"/>
                </a:lnTo>
                <a:lnTo>
                  <a:pt x="39138" y="101029"/>
                </a:lnTo>
                <a:lnTo>
                  <a:pt x="18010" y="139946"/>
                </a:lnTo>
                <a:lnTo>
                  <a:pt x="4656" y="182946"/>
                </a:lnTo>
                <a:lnTo>
                  <a:pt x="0" y="229108"/>
                </a:lnTo>
                <a:lnTo>
                  <a:pt x="0" y="2437384"/>
                </a:lnTo>
                <a:lnTo>
                  <a:pt x="4656" y="2483587"/>
                </a:lnTo>
                <a:lnTo>
                  <a:pt x="18010" y="2526619"/>
                </a:lnTo>
                <a:lnTo>
                  <a:pt x="39138" y="2565558"/>
                </a:lnTo>
                <a:lnTo>
                  <a:pt x="67119" y="2599483"/>
                </a:lnTo>
                <a:lnTo>
                  <a:pt x="101029" y="2627473"/>
                </a:lnTo>
                <a:lnTo>
                  <a:pt x="139946" y="2648606"/>
                </a:lnTo>
                <a:lnTo>
                  <a:pt x="182946" y="2661962"/>
                </a:lnTo>
                <a:lnTo>
                  <a:pt x="229108" y="2666619"/>
                </a:lnTo>
                <a:lnTo>
                  <a:pt x="4722368" y="2666619"/>
                </a:lnTo>
                <a:lnTo>
                  <a:pt x="4768571" y="2661962"/>
                </a:lnTo>
                <a:lnTo>
                  <a:pt x="4811603" y="2648606"/>
                </a:lnTo>
                <a:lnTo>
                  <a:pt x="4850542" y="2627473"/>
                </a:lnTo>
                <a:lnTo>
                  <a:pt x="4884467" y="2599483"/>
                </a:lnTo>
                <a:lnTo>
                  <a:pt x="4912457" y="2565558"/>
                </a:lnTo>
                <a:lnTo>
                  <a:pt x="4933590" y="2526619"/>
                </a:lnTo>
                <a:lnTo>
                  <a:pt x="4946946" y="2483587"/>
                </a:lnTo>
                <a:lnTo>
                  <a:pt x="4951603" y="2437384"/>
                </a:lnTo>
                <a:lnTo>
                  <a:pt x="4951603" y="229108"/>
                </a:lnTo>
                <a:lnTo>
                  <a:pt x="4946946" y="182946"/>
                </a:lnTo>
                <a:lnTo>
                  <a:pt x="4933590" y="139946"/>
                </a:lnTo>
                <a:lnTo>
                  <a:pt x="4912457" y="101029"/>
                </a:lnTo>
                <a:lnTo>
                  <a:pt x="4884467" y="67119"/>
                </a:lnTo>
                <a:lnTo>
                  <a:pt x="4850542" y="39138"/>
                </a:lnTo>
                <a:lnTo>
                  <a:pt x="4811603" y="18010"/>
                </a:lnTo>
                <a:lnTo>
                  <a:pt x="4768571" y="4656"/>
                </a:lnTo>
                <a:lnTo>
                  <a:pt x="472236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7990" y="2425700"/>
            <a:ext cx="4951603" cy="2666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56530" y="2479459"/>
            <a:ext cx="457187" cy="421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896</Words>
  <Application>Microsoft Office PowerPoint</Application>
  <PresentationFormat>Geniş ekran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Euphemia</vt:lpstr>
      <vt:lpstr>Plantagenet Cherokee</vt:lpstr>
      <vt:lpstr>Times New Roman</vt:lpstr>
      <vt:lpstr>Office Theme</vt:lpstr>
      <vt:lpstr>PowerPoint Sunusu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PowerPoint Sunusu</vt:lpstr>
      <vt:lpstr>PowerPoint Sunusu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Teknoloji ve Tasarım Öğreniyorum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Bilişim teknolojileri ve yazılım dersi öğretim programı</dc:title>
  <dc:creator>pc</dc:creator>
  <cp:lastModifiedBy>Cihat YALCIN</cp:lastModifiedBy>
  <cp:revision>1</cp:revision>
  <dcterms:created xsi:type="dcterms:W3CDTF">2018-07-10T12:42:04Z</dcterms:created>
  <dcterms:modified xsi:type="dcterms:W3CDTF">2018-07-10T12:44:12Z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