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2504" y="663955"/>
            <a:ext cx="10006990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514743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514743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514743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079880"/>
            <a:ext cx="12192000" cy="4698365"/>
          </a:xfrm>
          <a:custGeom>
            <a:avLst/>
            <a:gdLst/>
            <a:ahLst/>
            <a:cxnLst/>
            <a:rect l="l" t="t" r="r" b="b"/>
            <a:pathLst>
              <a:path w="12192000" h="4698365">
                <a:moveTo>
                  <a:pt x="0" y="4698237"/>
                </a:moveTo>
                <a:lnTo>
                  <a:pt x="12192000" y="4698237"/>
                </a:lnTo>
                <a:lnTo>
                  <a:pt x="12192000" y="0"/>
                </a:lnTo>
                <a:lnTo>
                  <a:pt x="0" y="0"/>
                </a:lnTo>
                <a:lnTo>
                  <a:pt x="0" y="4698237"/>
                </a:lnTo>
                <a:close/>
              </a:path>
            </a:pathLst>
          </a:custGeom>
          <a:solidFill>
            <a:srgbClr val="FFFF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5645505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 h="0">
                <a:moveTo>
                  <a:pt x="1219200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51474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0" y="5708637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 h="0">
                <a:moveTo>
                  <a:pt x="121920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51474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0" y="1206119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 h="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8100">
            <a:solidFill>
              <a:srgbClr val="51474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0" y="114300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 h="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12700">
            <a:solidFill>
              <a:srgbClr val="51474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0" y="5778119"/>
            <a:ext cx="12192000" cy="1080135"/>
          </a:xfrm>
          <a:custGeom>
            <a:avLst/>
            <a:gdLst/>
            <a:ahLst/>
            <a:cxnLst/>
            <a:rect l="l" t="t" r="r" b="b"/>
            <a:pathLst>
              <a:path w="12192000" h="1080134">
                <a:moveTo>
                  <a:pt x="0" y="1079881"/>
                </a:moveTo>
                <a:lnTo>
                  <a:pt x="12192000" y="1079881"/>
                </a:lnTo>
                <a:lnTo>
                  <a:pt x="12192000" y="0"/>
                </a:lnTo>
                <a:lnTo>
                  <a:pt x="0" y="0"/>
                </a:lnTo>
                <a:lnTo>
                  <a:pt x="0" y="1079881"/>
                </a:lnTo>
                <a:close/>
              </a:path>
            </a:pathLst>
          </a:custGeom>
          <a:solidFill>
            <a:srgbClr val="51474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0" y="0"/>
            <a:ext cx="12192000" cy="1080135"/>
          </a:xfrm>
          <a:custGeom>
            <a:avLst/>
            <a:gdLst/>
            <a:ahLst/>
            <a:cxnLst/>
            <a:rect l="l" t="t" r="r" b="b"/>
            <a:pathLst>
              <a:path w="12192000" h="1080135">
                <a:moveTo>
                  <a:pt x="0" y="1079880"/>
                </a:moveTo>
                <a:lnTo>
                  <a:pt x="12192000" y="1079880"/>
                </a:lnTo>
                <a:lnTo>
                  <a:pt x="12192000" y="0"/>
                </a:lnTo>
                <a:lnTo>
                  <a:pt x="0" y="0"/>
                </a:lnTo>
                <a:lnTo>
                  <a:pt x="0" y="1079880"/>
                </a:lnTo>
                <a:close/>
              </a:path>
            </a:pathLst>
          </a:custGeom>
          <a:solidFill>
            <a:srgbClr val="51474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1325880" y="0"/>
            <a:ext cx="1747520" cy="2292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103375" y="1219200"/>
            <a:ext cx="9985375" cy="0"/>
          </a:xfrm>
          <a:custGeom>
            <a:avLst/>
            <a:gdLst/>
            <a:ahLst/>
            <a:cxnLst/>
            <a:rect l="l" t="t" r="r" b="b"/>
            <a:pathLst>
              <a:path w="9985375" h="0">
                <a:moveTo>
                  <a:pt x="9985248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51474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1103375" y="1303655"/>
            <a:ext cx="9985375" cy="0"/>
          </a:xfrm>
          <a:custGeom>
            <a:avLst/>
            <a:gdLst/>
            <a:ahLst/>
            <a:cxnLst/>
            <a:rect l="l" t="t" r="r" b="b"/>
            <a:pathLst>
              <a:path w="9985375" h="0">
                <a:moveTo>
                  <a:pt x="9985248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51474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29430" y="2906395"/>
            <a:ext cx="3533139" cy="5137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514743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92504" y="1586230"/>
            <a:ext cx="10006990" cy="26784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jpg"/><Relationship Id="rId4" Type="http://schemas.openxmlformats.org/officeDocument/2006/relationships/image" Target="../media/image46.jpg"/><Relationship Id="rId5" Type="http://schemas.openxmlformats.org/officeDocument/2006/relationships/image" Target="../media/image47.jpg"/><Relationship Id="rId6" Type="http://schemas.openxmlformats.org/officeDocument/2006/relationships/image" Target="../media/image48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50.jpg"/><Relationship Id="rId4" Type="http://schemas.openxmlformats.org/officeDocument/2006/relationships/image" Target="../media/image51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53.jpg"/><Relationship Id="rId4" Type="http://schemas.openxmlformats.org/officeDocument/2006/relationships/image" Target="../media/image54.png"/><Relationship Id="rId5" Type="http://schemas.openxmlformats.org/officeDocument/2006/relationships/image" Target="../media/image55.jpg"/><Relationship Id="rId6" Type="http://schemas.openxmlformats.org/officeDocument/2006/relationships/image" Target="../media/image56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58.jpg"/><Relationship Id="rId4" Type="http://schemas.openxmlformats.org/officeDocument/2006/relationships/image" Target="../media/image59.jpg"/><Relationship Id="rId5" Type="http://schemas.openxmlformats.org/officeDocument/2006/relationships/image" Target="../media/image60.jpg"/><Relationship Id="rId6" Type="http://schemas.openxmlformats.org/officeDocument/2006/relationships/image" Target="../media/image61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Relationship Id="rId3" Type="http://schemas.openxmlformats.org/officeDocument/2006/relationships/image" Target="../media/image63.jpg"/><Relationship Id="rId4" Type="http://schemas.openxmlformats.org/officeDocument/2006/relationships/image" Target="../media/image64.jpg"/><Relationship Id="rId5" Type="http://schemas.openxmlformats.org/officeDocument/2006/relationships/image" Target="../media/image65.jpg"/><Relationship Id="rId6" Type="http://schemas.openxmlformats.org/officeDocument/2006/relationships/image" Target="../media/image66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Relationship Id="rId3" Type="http://schemas.openxmlformats.org/officeDocument/2006/relationships/image" Target="../media/image68.jpg"/><Relationship Id="rId4" Type="http://schemas.openxmlformats.org/officeDocument/2006/relationships/image" Target="../media/image69.jpg"/><Relationship Id="rId5" Type="http://schemas.openxmlformats.org/officeDocument/2006/relationships/image" Target="../media/image70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Relationship Id="rId3" Type="http://schemas.openxmlformats.org/officeDocument/2006/relationships/image" Target="../media/image72.jpg"/><Relationship Id="rId4" Type="http://schemas.openxmlformats.org/officeDocument/2006/relationships/image" Target="../media/image73.jpg"/><Relationship Id="rId5" Type="http://schemas.openxmlformats.org/officeDocument/2006/relationships/image" Target="../media/image74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Relationship Id="rId3" Type="http://schemas.openxmlformats.org/officeDocument/2006/relationships/image" Target="../media/image76.jpg"/><Relationship Id="rId4" Type="http://schemas.openxmlformats.org/officeDocument/2006/relationships/image" Target="../media/image77.jpg"/><Relationship Id="rId5" Type="http://schemas.openxmlformats.org/officeDocument/2006/relationships/image" Target="../media/image78.jpg"/><Relationship Id="rId6" Type="http://schemas.openxmlformats.org/officeDocument/2006/relationships/image" Target="../media/image79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Relationship Id="rId3" Type="http://schemas.openxmlformats.org/officeDocument/2006/relationships/image" Target="../media/image81.jpg"/><Relationship Id="rId4" Type="http://schemas.openxmlformats.org/officeDocument/2006/relationships/image" Target="../media/image82.jpg"/><Relationship Id="rId5" Type="http://schemas.openxmlformats.org/officeDocument/2006/relationships/image" Target="../media/image83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png"/><Relationship Id="rId3" Type="http://schemas.openxmlformats.org/officeDocument/2006/relationships/image" Target="../media/image85.jpg"/><Relationship Id="rId4" Type="http://schemas.openxmlformats.org/officeDocument/2006/relationships/image" Target="../media/image86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jpg"/><Relationship Id="rId19" Type="http://schemas.openxmlformats.org/officeDocument/2006/relationships/image" Target="../media/image20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png"/><Relationship Id="rId3" Type="http://schemas.openxmlformats.org/officeDocument/2006/relationships/image" Target="../media/image88.jpg"/><Relationship Id="rId4" Type="http://schemas.openxmlformats.org/officeDocument/2006/relationships/image" Target="../media/image89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Relationship Id="rId3" Type="http://schemas.openxmlformats.org/officeDocument/2006/relationships/image" Target="../media/image91.jpg"/><Relationship Id="rId4" Type="http://schemas.openxmlformats.org/officeDocument/2006/relationships/image" Target="../media/image92.jpg"/><Relationship Id="rId5" Type="http://schemas.openxmlformats.org/officeDocument/2006/relationships/image" Target="../media/image93.jpg"/><Relationship Id="rId6" Type="http://schemas.openxmlformats.org/officeDocument/2006/relationships/image" Target="../media/image94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5.png"/><Relationship Id="rId3" Type="http://schemas.openxmlformats.org/officeDocument/2006/relationships/image" Target="../media/image96.jpg"/><Relationship Id="rId4" Type="http://schemas.openxmlformats.org/officeDocument/2006/relationships/image" Target="../media/image97.jpg"/><Relationship Id="rId5" Type="http://schemas.openxmlformats.org/officeDocument/2006/relationships/image" Target="../media/image98.jpg"/><Relationship Id="rId6" Type="http://schemas.openxmlformats.org/officeDocument/2006/relationships/image" Target="../media/image99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0.png"/><Relationship Id="rId3" Type="http://schemas.openxmlformats.org/officeDocument/2006/relationships/image" Target="../media/image101.jpg"/><Relationship Id="rId4" Type="http://schemas.openxmlformats.org/officeDocument/2006/relationships/image" Target="../media/image102.jpg"/><Relationship Id="rId5" Type="http://schemas.openxmlformats.org/officeDocument/2006/relationships/image" Target="../media/image103.jpg"/><Relationship Id="rId6" Type="http://schemas.openxmlformats.org/officeDocument/2006/relationships/image" Target="../media/image104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5.png"/><Relationship Id="rId3" Type="http://schemas.openxmlformats.org/officeDocument/2006/relationships/image" Target="../media/image106.jpg"/><Relationship Id="rId4" Type="http://schemas.openxmlformats.org/officeDocument/2006/relationships/image" Target="../media/image107.jpg"/><Relationship Id="rId5" Type="http://schemas.openxmlformats.org/officeDocument/2006/relationships/image" Target="../media/image108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9.png"/><Relationship Id="rId3" Type="http://schemas.openxmlformats.org/officeDocument/2006/relationships/image" Target="../media/image110.jpg"/><Relationship Id="rId4" Type="http://schemas.openxmlformats.org/officeDocument/2006/relationships/image" Target="../media/image111.jpg"/><Relationship Id="rId5" Type="http://schemas.openxmlformats.org/officeDocument/2006/relationships/image" Target="../media/image112.jpg"/><Relationship Id="rId6" Type="http://schemas.openxmlformats.org/officeDocument/2006/relationships/image" Target="../media/image113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4.png"/><Relationship Id="rId3" Type="http://schemas.openxmlformats.org/officeDocument/2006/relationships/image" Target="../media/image115.jpg"/><Relationship Id="rId4" Type="http://schemas.openxmlformats.org/officeDocument/2006/relationships/image" Target="../media/image116.jpg"/><Relationship Id="rId5" Type="http://schemas.openxmlformats.org/officeDocument/2006/relationships/image" Target="../media/image117.jpg"/><Relationship Id="rId6" Type="http://schemas.openxmlformats.org/officeDocument/2006/relationships/image" Target="../media/image118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9.png"/><Relationship Id="rId3" Type="http://schemas.openxmlformats.org/officeDocument/2006/relationships/image" Target="../media/image120.jpg"/><Relationship Id="rId4" Type="http://schemas.openxmlformats.org/officeDocument/2006/relationships/image" Target="../media/image121.jpg"/><Relationship Id="rId5" Type="http://schemas.openxmlformats.org/officeDocument/2006/relationships/image" Target="../media/image122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3.png"/><Relationship Id="rId3" Type="http://schemas.openxmlformats.org/officeDocument/2006/relationships/image" Target="../media/image124.jpg"/><Relationship Id="rId4" Type="http://schemas.openxmlformats.org/officeDocument/2006/relationships/image" Target="../media/image125.jpg"/><Relationship Id="rId5" Type="http://schemas.openxmlformats.org/officeDocument/2006/relationships/image" Target="../media/image126.jpg"/><Relationship Id="rId6" Type="http://schemas.openxmlformats.org/officeDocument/2006/relationships/image" Target="../media/image127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8.png"/><Relationship Id="rId3" Type="http://schemas.openxmlformats.org/officeDocument/2006/relationships/image" Target="../media/image129.jpg"/><Relationship Id="rId4" Type="http://schemas.openxmlformats.org/officeDocument/2006/relationships/image" Target="../media/image130.jpg"/><Relationship Id="rId5" Type="http://schemas.openxmlformats.org/officeDocument/2006/relationships/image" Target="../media/image131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jpg"/><Relationship Id="rId4" Type="http://schemas.openxmlformats.org/officeDocument/2006/relationships/image" Target="../media/image23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2.png"/><Relationship Id="rId3" Type="http://schemas.openxmlformats.org/officeDocument/2006/relationships/image" Target="../media/image133.jpg"/><Relationship Id="rId4" Type="http://schemas.openxmlformats.org/officeDocument/2006/relationships/image" Target="../media/image134.png"/><Relationship Id="rId5" Type="http://schemas.openxmlformats.org/officeDocument/2006/relationships/image" Target="../media/image135.jpg"/><Relationship Id="rId6" Type="http://schemas.openxmlformats.org/officeDocument/2006/relationships/image" Target="../media/image136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7.png"/><Relationship Id="rId3" Type="http://schemas.openxmlformats.org/officeDocument/2006/relationships/image" Target="../media/image138.jpg"/><Relationship Id="rId4" Type="http://schemas.openxmlformats.org/officeDocument/2006/relationships/image" Target="../media/image139.jpg"/><Relationship Id="rId5" Type="http://schemas.openxmlformats.org/officeDocument/2006/relationships/image" Target="../media/image140.jpg"/><Relationship Id="rId6" Type="http://schemas.openxmlformats.org/officeDocument/2006/relationships/image" Target="../media/image141.jpg"/><Relationship Id="rId7" Type="http://schemas.openxmlformats.org/officeDocument/2006/relationships/image" Target="../media/image142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3.png"/><Relationship Id="rId3" Type="http://schemas.openxmlformats.org/officeDocument/2006/relationships/image" Target="../media/image144.jpg"/><Relationship Id="rId4" Type="http://schemas.openxmlformats.org/officeDocument/2006/relationships/image" Target="../media/image145.jpg"/><Relationship Id="rId5" Type="http://schemas.openxmlformats.org/officeDocument/2006/relationships/image" Target="../media/image146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7.png"/><Relationship Id="rId3" Type="http://schemas.openxmlformats.org/officeDocument/2006/relationships/image" Target="../media/image148.jpg"/><Relationship Id="rId4" Type="http://schemas.openxmlformats.org/officeDocument/2006/relationships/image" Target="../media/image149.jpg"/><Relationship Id="rId5" Type="http://schemas.openxmlformats.org/officeDocument/2006/relationships/image" Target="../media/image150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1.jpg"/><Relationship Id="rId3" Type="http://schemas.openxmlformats.org/officeDocument/2006/relationships/image" Target="../media/image152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jpg"/><Relationship Id="rId4" Type="http://schemas.openxmlformats.org/officeDocument/2006/relationships/image" Target="../media/image27.jpg"/><Relationship Id="rId5" Type="http://schemas.openxmlformats.org/officeDocument/2006/relationships/image" Target="../media/image28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jpg"/><Relationship Id="rId4" Type="http://schemas.openxmlformats.org/officeDocument/2006/relationships/image" Target="../media/image31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Relationship Id="rId3" Type="http://schemas.openxmlformats.org/officeDocument/2006/relationships/image" Target="../media/image33.jpg"/><Relationship Id="rId4" Type="http://schemas.openxmlformats.org/officeDocument/2006/relationships/image" Target="../media/image34.png"/><Relationship Id="rId5" Type="http://schemas.openxmlformats.org/officeDocument/2006/relationships/image" Target="../media/image35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jpg"/><Relationship Id="rId4" Type="http://schemas.openxmlformats.org/officeDocument/2006/relationships/image" Target="../media/image38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jpg"/><Relationship Id="rId4" Type="http://schemas.openxmlformats.org/officeDocument/2006/relationships/image" Target="../media/image41.jpg"/><Relationship Id="rId5" Type="http://schemas.openxmlformats.org/officeDocument/2006/relationships/image" Target="../media/image42.jpg"/><Relationship Id="rId6" Type="http://schemas.openxmlformats.org/officeDocument/2006/relationships/image" Target="../media/image43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02101" y="2842006"/>
            <a:ext cx="5527040" cy="13011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5015"/>
              </a:lnSpc>
              <a:spcBef>
                <a:spcPts val="105"/>
              </a:spcBef>
            </a:pPr>
            <a:r>
              <a:rPr dirty="0" sz="4400" spc="-15" b="1">
                <a:solidFill>
                  <a:srgbClr val="514743"/>
                </a:solidFill>
                <a:latin typeface="Calibri"/>
                <a:cs typeface="Calibri"/>
              </a:rPr>
              <a:t>TEKNOLOJI </a:t>
            </a:r>
            <a:r>
              <a:rPr dirty="0" sz="4400" spc="-5" b="1">
                <a:solidFill>
                  <a:srgbClr val="514743"/>
                </a:solidFill>
                <a:latin typeface="Calibri"/>
                <a:cs typeface="Calibri"/>
              </a:rPr>
              <a:t>VE</a:t>
            </a:r>
            <a:r>
              <a:rPr dirty="0" sz="4400" spc="-40" b="1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4400" spc="-60" b="1">
                <a:solidFill>
                  <a:srgbClr val="514743"/>
                </a:solidFill>
                <a:latin typeface="Calibri"/>
                <a:cs typeface="Calibri"/>
              </a:rPr>
              <a:t>TASARıM</a:t>
            </a:r>
            <a:endParaRPr sz="4400">
              <a:latin typeface="Calibri"/>
              <a:cs typeface="Calibri"/>
            </a:endParaRPr>
          </a:p>
          <a:p>
            <a:pPr algn="ctr" marL="1270">
              <a:lnSpc>
                <a:spcPts val="5015"/>
              </a:lnSpc>
            </a:pPr>
            <a:r>
              <a:rPr dirty="0" sz="4400" spc="-10" b="1">
                <a:solidFill>
                  <a:srgbClr val="514743"/>
                </a:solidFill>
                <a:latin typeface="Calibri"/>
                <a:cs typeface="Calibri"/>
              </a:rPr>
              <a:t>DERSI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40734" y="4458970"/>
            <a:ext cx="499618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5" b="1">
                <a:solidFill>
                  <a:srgbClr val="514743"/>
                </a:solidFill>
                <a:latin typeface="Calibri"/>
                <a:cs typeface="Calibri"/>
              </a:rPr>
              <a:t>Öğretim </a:t>
            </a:r>
            <a:r>
              <a:rPr dirty="0" sz="2800" spc="-20" b="1">
                <a:solidFill>
                  <a:srgbClr val="514743"/>
                </a:solidFill>
                <a:latin typeface="Calibri"/>
                <a:cs typeface="Calibri"/>
              </a:rPr>
              <a:t>Programı </a:t>
            </a:r>
            <a:r>
              <a:rPr dirty="0" sz="2800" spc="-40" b="1">
                <a:solidFill>
                  <a:srgbClr val="514743"/>
                </a:solidFill>
                <a:latin typeface="Calibri"/>
                <a:cs typeface="Calibri"/>
              </a:rPr>
              <a:t>Tanıtım</a:t>
            </a:r>
            <a:r>
              <a:rPr dirty="0" sz="2800" spc="110" b="1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514743"/>
                </a:solidFill>
                <a:latin typeface="Calibri"/>
                <a:cs typeface="Calibri"/>
              </a:rPr>
              <a:t>Sunusu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5053" y="2526792"/>
            <a:ext cx="1702181" cy="1707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504" y="663955"/>
            <a:ext cx="497522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latin typeface="Calibri"/>
                <a:cs typeface="Calibri"/>
              </a:rPr>
              <a:t>8.B. </a:t>
            </a:r>
            <a:r>
              <a:rPr dirty="0" sz="2800" spc="-45">
                <a:latin typeface="Calibri"/>
                <a:cs typeface="Calibri"/>
              </a:rPr>
              <a:t>TASARIM </a:t>
            </a:r>
            <a:r>
              <a:rPr dirty="0" sz="2800" spc="-10">
                <a:latin typeface="Calibri"/>
                <a:cs typeface="Calibri"/>
              </a:rPr>
              <a:t>SÜRECİ </a:t>
            </a:r>
            <a:r>
              <a:rPr dirty="0" sz="2800" spc="-5">
                <a:latin typeface="Calibri"/>
                <a:cs typeface="Calibri"/>
              </a:rPr>
              <a:t>VE</a:t>
            </a:r>
            <a:r>
              <a:rPr dirty="0" sz="2800" spc="80">
                <a:latin typeface="Calibri"/>
                <a:cs typeface="Calibri"/>
              </a:rPr>
              <a:t> </a:t>
            </a:r>
            <a:r>
              <a:rPr dirty="0" sz="2800" spc="-40">
                <a:latin typeface="Calibri"/>
                <a:cs typeface="Calibri"/>
              </a:rPr>
              <a:t>TANITIM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296" y="5792430"/>
            <a:ext cx="953287" cy="956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04900" y="1600200"/>
            <a:ext cx="9982200" cy="1631314"/>
          </a:xfrm>
          <a:prstGeom prst="rect">
            <a:avLst/>
          </a:prstGeom>
          <a:solidFill>
            <a:srgbClr val="FFFFF3"/>
          </a:solidFill>
          <a:ln w="9525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228600" indent="-228600">
              <a:lnSpc>
                <a:spcPts val="2275"/>
              </a:lnSpc>
              <a:buFont typeface="Wingdings"/>
              <a:buChar char=""/>
              <a:tabLst>
                <a:tab pos="229235" algn="l"/>
              </a:tabLst>
            </a:pP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8. B. 1. </a:t>
            </a:r>
            <a:r>
              <a:rPr dirty="0" sz="2000" spc="-40" b="1">
                <a:solidFill>
                  <a:srgbClr val="514743"/>
                </a:solidFill>
                <a:latin typeface="Calibri"/>
                <a:cs typeface="Calibri"/>
              </a:rPr>
              <a:t>BİLGİSAYAR </a:t>
            </a:r>
            <a:r>
              <a:rPr dirty="0" sz="2000" spc="-10" b="1">
                <a:solidFill>
                  <a:srgbClr val="514743"/>
                </a:solidFill>
                <a:latin typeface="Calibri"/>
                <a:cs typeface="Calibri"/>
              </a:rPr>
              <a:t>DESTEKLİ </a:t>
            </a:r>
            <a:r>
              <a:rPr dirty="0" sz="2000" spc="-25" b="1">
                <a:solidFill>
                  <a:srgbClr val="514743"/>
                </a:solidFill>
                <a:latin typeface="Calibri"/>
                <a:cs typeface="Calibri"/>
              </a:rPr>
              <a:t>TASARIM 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AKILLI ÜRÜNLER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Bu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ünitede öğrencilerin üç</a:t>
            </a:r>
            <a:r>
              <a:rPr dirty="0" sz="2000" spc="5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boyutlu</a:t>
            </a:r>
            <a:endParaRPr sz="2000">
              <a:latin typeface="Calibri"/>
              <a:cs typeface="Calibri"/>
            </a:endParaRPr>
          </a:p>
          <a:p>
            <a:pPr marL="228600">
              <a:lnSpc>
                <a:spcPts val="2280"/>
              </a:lnSpc>
            </a:pP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tasarım bilgisi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akıllı ürünleri öğrenmeleri</a:t>
            </a:r>
            <a:r>
              <a:rPr dirty="0" sz="2000" spc="8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amaçlanmaktadır.</a:t>
            </a:r>
            <a:endParaRPr sz="2000">
              <a:latin typeface="Calibri"/>
              <a:cs typeface="Calibri"/>
            </a:endParaRPr>
          </a:p>
          <a:p>
            <a:pPr marL="228600" indent="-228600">
              <a:lnSpc>
                <a:spcPct val="100000"/>
              </a:lnSpc>
              <a:spcBef>
                <a:spcPts val="360"/>
              </a:spcBef>
              <a:buFont typeface="Wingdings"/>
              <a:buChar char=""/>
              <a:tabLst>
                <a:tab pos="229235" algn="l"/>
              </a:tabLst>
            </a:pPr>
            <a:r>
              <a:rPr dirty="0" sz="2000" spc="-45" b="1">
                <a:solidFill>
                  <a:srgbClr val="514743"/>
                </a:solidFill>
                <a:latin typeface="Calibri"/>
                <a:cs typeface="Calibri"/>
              </a:rPr>
              <a:t>TT.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8. B. 1. 1. </a:t>
            </a:r>
            <a:r>
              <a:rPr dirty="0" sz="2000" spc="-25" b="1">
                <a:solidFill>
                  <a:srgbClr val="514743"/>
                </a:solidFill>
                <a:latin typeface="Calibri"/>
                <a:cs typeface="Calibri"/>
              </a:rPr>
              <a:t>Tasarımı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için 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taslak çizimler</a:t>
            </a:r>
            <a:r>
              <a:rPr dirty="0" sz="2000" spc="-40" b="1">
                <a:solidFill>
                  <a:srgbClr val="514743"/>
                </a:solidFill>
                <a:latin typeface="Calibri"/>
                <a:cs typeface="Calibri"/>
              </a:rPr>
              <a:t> yapar.</a:t>
            </a:r>
            <a:endParaRPr sz="2000">
              <a:latin typeface="Calibri"/>
              <a:cs typeface="Calibri"/>
            </a:endParaRPr>
          </a:p>
          <a:p>
            <a:pPr marL="228600" marR="78740" indent="-228600">
              <a:lnSpc>
                <a:spcPts val="2160"/>
              </a:lnSpc>
              <a:spcBef>
                <a:spcPts val="630"/>
              </a:spcBef>
              <a:buFont typeface="Wingdings"/>
              <a:buChar char=""/>
              <a:tabLst>
                <a:tab pos="229235" algn="l"/>
              </a:tabLst>
            </a:pP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Gerçek </a:t>
            </a:r>
            <a:r>
              <a:rPr dirty="0" sz="2000" spc="-20">
                <a:solidFill>
                  <a:srgbClr val="514743"/>
                </a:solidFill>
                <a:latin typeface="Calibri"/>
                <a:cs typeface="Calibri"/>
              </a:rPr>
              <a:t>hayatta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karşılaştığı probleme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ilişkin düşünülen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çözüm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önerisi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kağıt üzerinde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üç boyutlu 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olarak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514743"/>
                </a:solidFill>
                <a:latin typeface="Calibri"/>
                <a:cs typeface="Calibri"/>
              </a:rPr>
              <a:t>gösterilir.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62602" y="6431846"/>
            <a:ext cx="3068320" cy="2006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1200" spc="-15">
                <a:solidFill>
                  <a:srgbClr val="9D8F87"/>
                </a:solidFill>
                <a:latin typeface="Euphemia"/>
                <a:cs typeface="Euphemia"/>
              </a:rPr>
              <a:t>Teknoloji</a:t>
            </a:r>
            <a:r>
              <a:rPr dirty="0" sz="1200" spc="-265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>
                <a:solidFill>
                  <a:srgbClr val="9D8F87"/>
                </a:solidFill>
                <a:latin typeface="Euphemia"/>
                <a:cs typeface="Euphemia"/>
              </a:rPr>
              <a:t>ve</a:t>
            </a:r>
            <a:r>
              <a:rPr dirty="0" sz="1200" spc="-254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25">
                <a:solidFill>
                  <a:srgbClr val="9D8F87"/>
                </a:solidFill>
                <a:latin typeface="Euphemia"/>
                <a:cs typeface="Euphemia"/>
              </a:rPr>
              <a:t>Tasarım</a:t>
            </a:r>
            <a:r>
              <a:rPr dirty="0" sz="1200" spc="-240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5">
                <a:solidFill>
                  <a:srgbClr val="9D8F87"/>
                </a:solidFill>
                <a:latin typeface="Euphemia"/>
                <a:cs typeface="Euphemia"/>
              </a:rPr>
              <a:t>Dersi</a:t>
            </a:r>
            <a:r>
              <a:rPr dirty="0" sz="1200" spc="-250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10">
                <a:solidFill>
                  <a:srgbClr val="9D8F87"/>
                </a:solidFill>
                <a:latin typeface="Euphemia"/>
                <a:cs typeface="Euphemia"/>
              </a:rPr>
              <a:t>Ö</a:t>
            </a:r>
            <a:r>
              <a:rPr dirty="0" sz="1200" spc="-10">
                <a:solidFill>
                  <a:srgbClr val="9D8F87"/>
                </a:solidFill>
                <a:latin typeface="Arial"/>
                <a:cs typeface="Arial"/>
              </a:rPr>
              <a:t>ğ</a:t>
            </a:r>
            <a:r>
              <a:rPr dirty="0" sz="1200" spc="-10">
                <a:solidFill>
                  <a:srgbClr val="9D8F87"/>
                </a:solidFill>
                <a:latin typeface="Euphemia"/>
                <a:cs typeface="Euphemia"/>
              </a:rPr>
              <a:t>retim</a:t>
            </a:r>
            <a:r>
              <a:rPr dirty="0" sz="1200" spc="-245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15">
                <a:solidFill>
                  <a:srgbClr val="9D8F87"/>
                </a:solidFill>
                <a:latin typeface="Euphemia"/>
                <a:cs typeface="Euphemia"/>
              </a:rPr>
              <a:t>Programı</a:t>
            </a:r>
            <a:endParaRPr sz="1200">
              <a:latin typeface="Euphemia"/>
              <a:cs typeface="Euphem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055986" y="76161"/>
            <a:ext cx="1890776" cy="11065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174492" y="3408743"/>
            <a:ext cx="5717158" cy="32158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291000" y="5020043"/>
            <a:ext cx="1335109" cy="13351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310760" y="3476917"/>
            <a:ext cx="1345301" cy="13640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504" y="663955"/>
            <a:ext cx="497522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latin typeface="Calibri"/>
                <a:cs typeface="Calibri"/>
              </a:rPr>
              <a:t>8.B. </a:t>
            </a:r>
            <a:r>
              <a:rPr dirty="0" sz="2800" spc="-45">
                <a:latin typeface="Calibri"/>
                <a:cs typeface="Calibri"/>
              </a:rPr>
              <a:t>TASARIM </a:t>
            </a:r>
            <a:r>
              <a:rPr dirty="0" sz="2800" spc="-10">
                <a:latin typeface="Calibri"/>
                <a:cs typeface="Calibri"/>
              </a:rPr>
              <a:t>SÜRECİ </a:t>
            </a:r>
            <a:r>
              <a:rPr dirty="0" sz="2800" spc="-5">
                <a:latin typeface="Calibri"/>
                <a:cs typeface="Calibri"/>
              </a:rPr>
              <a:t>VE</a:t>
            </a:r>
            <a:r>
              <a:rPr dirty="0" sz="2800" spc="80">
                <a:latin typeface="Calibri"/>
                <a:cs typeface="Calibri"/>
              </a:rPr>
              <a:t> </a:t>
            </a:r>
            <a:r>
              <a:rPr dirty="0" sz="2800" spc="-40">
                <a:latin typeface="Calibri"/>
                <a:cs typeface="Calibri"/>
              </a:rPr>
              <a:t>TANITIM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296" y="5792430"/>
            <a:ext cx="953287" cy="956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04900" y="1600200"/>
            <a:ext cx="9982200" cy="1277620"/>
          </a:xfrm>
          <a:prstGeom prst="rect">
            <a:avLst/>
          </a:prstGeom>
          <a:solidFill>
            <a:srgbClr val="FFFFF3"/>
          </a:solidFill>
          <a:ln w="9525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228600" indent="-228600">
              <a:lnSpc>
                <a:spcPts val="2395"/>
              </a:lnSpc>
              <a:buFont typeface="Wingdings"/>
              <a:buChar char=""/>
              <a:tabLst>
                <a:tab pos="229235" algn="l"/>
              </a:tabLst>
            </a:pPr>
            <a:r>
              <a:rPr dirty="0" sz="2000" spc="-45" b="1">
                <a:solidFill>
                  <a:srgbClr val="514743"/>
                </a:solidFill>
                <a:latin typeface="Calibri"/>
                <a:cs typeface="Calibri"/>
              </a:rPr>
              <a:t>TT.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8. B. 1. 2. </a:t>
            </a:r>
            <a:r>
              <a:rPr dirty="0" sz="2000" spc="-30" b="1">
                <a:solidFill>
                  <a:srgbClr val="514743"/>
                </a:solidFill>
                <a:latin typeface="Calibri"/>
                <a:cs typeface="Calibri"/>
              </a:rPr>
              <a:t>Taslak 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çizimlerini </a:t>
            </a:r>
            <a:r>
              <a:rPr dirty="0" sz="2000" spc="-10" b="1">
                <a:solidFill>
                  <a:srgbClr val="514743"/>
                </a:solidFill>
                <a:latin typeface="Calibri"/>
                <a:cs typeface="Calibri"/>
              </a:rPr>
              <a:t>bilgisayar yardımıyla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üç boyutlu </a:t>
            </a:r>
            <a:r>
              <a:rPr dirty="0" sz="2000" spc="-10" b="1">
                <a:solidFill>
                  <a:srgbClr val="514743"/>
                </a:solidFill>
                <a:latin typeface="Calibri"/>
                <a:cs typeface="Calibri"/>
              </a:rPr>
              <a:t>görsellere</a:t>
            </a:r>
            <a:r>
              <a:rPr dirty="0" sz="2000" spc="0" b="1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20" b="1">
                <a:solidFill>
                  <a:srgbClr val="514743"/>
                </a:solidFill>
                <a:latin typeface="Calibri"/>
                <a:cs typeface="Calibri"/>
              </a:rPr>
              <a:t>dönüştürür.</a:t>
            </a:r>
            <a:endParaRPr sz="2000">
              <a:latin typeface="Calibri"/>
              <a:cs typeface="Calibri"/>
            </a:endParaRPr>
          </a:p>
          <a:p>
            <a:pPr marL="228600" marR="41910" indent="-228600">
              <a:lnSpc>
                <a:spcPts val="2160"/>
              </a:lnSpc>
              <a:spcBef>
                <a:spcPts val="635"/>
              </a:spcBef>
              <a:buFont typeface="Wingdings"/>
              <a:buChar char=""/>
              <a:tabLst>
                <a:tab pos="229235" algn="l"/>
              </a:tabLst>
            </a:pP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Bilgisayar destekli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tasarım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yapılırken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üç boyutlu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resim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grafik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işleme yazılımları açıklanarak  bu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yazılımlardan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en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az bir tanesi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kullanılmak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suretiyle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görsel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oluşturulması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üzerinde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durulur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ve 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3D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(three dimension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/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üç boyutlu)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yazıcılardan</a:t>
            </a:r>
            <a:r>
              <a:rPr dirty="0" sz="2000" spc="-20">
                <a:solidFill>
                  <a:srgbClr val="514743"/>
                </a:solidFill>
                <a:latin typeface="Calibri"/>
                <a:cs typeface="Calibri"/>
              </a:rPr>
              <a:t> bahsedilir.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62602" y="6431846"/>
            <a:ext cx="3068320" cy="2006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1200" spc="-15">
                <a:solidFill>
                  <a:srgbClr val="9D8F87"/>
                </a:solidFill>
                <a:latin typeface="Euphemia"/>
                <a:cs typeface="Euphemia"/>
              </a:rPr>
              <a:t>Teknoloji</a:t>
            </a:r>
            <a:r>
              <a:rPr dirty="0" sz="1200" spc="-265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>
                <a:solidFill>
                  <a:srgbClr val="9D8F87"/>
                </a:solidFill>
                <a:latin typeface="Euphemia"/>
                <a:cs typeface="Euphemia"/>
              </a:rPr>
              <a:t>ve</a:t>
            </a:r>
            <a:r>
              <a:rPr dirty="0" sz="1200" spc="-254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25">
                <a:solidFill>
                  <a:srgbClr val="9D8F87"/>
                </a:solidFill>
                <a:latin typeface="Euphemia"/>
                <a:cs typeface="Euphemia"/>
              </a:rPr>
              <a:t>Tasarım</a:t>
            </a:r>
            <a:r>
              <a:rPr dirty="0" sz="1200" spc="-240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5">
                <a:solidFill>
                  <a:srgbClr val="9D8F87"/>
                </a:solidFill>
                <a:latin typeface="Euphemia"/>
                <a:cs typeface="Euphemia"/>
              </a:rPr>
              <a:t>Dersi</a:t>
            </a:r>
            <a:r>
              <a:rPr dirty="0" sz="1200" spc="-250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10">
                <a:solidFill>
                  <a:srgbClr val="9D8F87"/>
                </a:solidFill>
                <a:latin typeface="Euphemia"/>
                <a:cs typeface="Euphemia"/>
              </a:rPr>
              <a:t>Ö</a:t>
            </a:r>
            <a:r>
              <a:rPr dirty="0" sz="1200" spc="-10">
                <a:solidFill>
                  <a:srgbClr val="9D8F87"/>
                </a:solidFill>
                <a:latin typeface="Arial"/>
                <a:cs typeface="Arial"/>
              </a:rPr>
              <a:t>ğ</a:t>
            </a:r>
            <a:r>
              <a:rPr dirty="0" sz="1200" spc="-10">
                <a:solidFill>
                  <a:srgbClr val="9D8F87"/>
                </a:solidFill>
                <a:latin typeface="Euphemia"/>
                <a:cs typeface="Euphemia"/>
              </a:rPr>
              <a:t>retim</a:t>
            </a:r>
            <a:r>
              <a:rPr dirty="0" sz="1200" spc="-245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15">
                <a:solidFill>
                  <a:srgbClr val="9D8F87"/>
                </a:solidFill>
                <a:latin typeface="Euphemia"/>
                <a:cs typeface="Euphemia"/>
              </a:rPr>
              <a:t>Programı</a:t>
            </a:r>
            <a:endParaRPr sz="1200">
              <a:latin typeface="Euphemia"/>
              <a:cs typeface="Euphem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055986" y="76161"/>
            <a:ext cx="1890776" cy="11065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00150" y="3052762"/>
            <a:ext cx="9525000" cy="35718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504" y="663955"/>
            <a:ext cx="497522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latin typeface="Calibri"/>
                <a:cs typeface="Calibri"/>
              </a:rPr>
              <a:t>8.B. </a:t>
            </a:r>
            <a:r>
              <a:rPr dirty="0" sz="2800" spc="-45">
                <a:latin typeface="Calibri"/>
                <a:cs typeface="Calibri"/>
              </a:rPr>
              <a:t>TASARIM </a:t>
            </a:r>
            <a:r>
              <a:rPr dirty="0" sz="2800" spc="-10">
                <a:latin typeface="Calibri"/>
                <a:cs typeface="Calibri"/>
              </a:rPr>
              <a:t>SÜRECİ </a:t>
            </a:r>
            <a:r>
              <a:rPr dirty="0" sz="2800" spc="-5">
                <a:latin typeface="Calibri"/>
                <a:cs typeface="Calibri"/>
              </a:rPr>
              <a:t>VE</a:t>
            </a:r>
            <a:r>
              <a:rPr dirty="0" sz="2800" spc="80">
                <a:latin typeface="Calibri"/>
                <a:cs typeface="Calibri"/>
              </a:rPr>
              <a:t> </a:t>
            </a:r>
            <a:r>
              <a:rPr dirty="0" sz="2800" spc="-40">
                <a:latin typeface="Calibri"/>
                <a:cs typeface="Calibri"/>
              </a:rPr>
              <a:t>TANITIM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296" y="5792430"/>
            <a:ext cx="953287" cy="956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04900" y="1600187"/>
            <a:ext cx="9982200" cy="723900"/>
          </a:xfrm>
          <a:prstGeom prst="rect">
            <a:avLst/>
          </a:prstGeom>
          <a:solidFill>
            <a:srgbClr val="FFFFF3"/>
          </a:solidFill>
          <a:ln w="9525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228600" indent="-228600">
              <a:lnSpc>
                <a:spcPts val="2395"/>
              </a:lnSpc>
              <a:buFont typeface="Wingdings"/>
              <a:buChar char=""/>
              <a:tabLst>
                <a:tab pos="229235" algn="l"/>
              </a:tabLst>
            </a:pPr>
            <a:r>
              <a:rPr dirty="0" sz="2000" spc="-45" b="1">
                <a:solidFill>
                  <a:srgbClr val="514743"/>
                </a:solidFill>
                <a:latin typeface="Calibri"/>
                <a:cs typeface="Calibri"/>
              </a:rPr>
              <a:t>TT.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8. B. 1. 3. Sensör 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teknolojisinin günlük </a:t>
            </a:r>
            <a:r>
              <a:rPr dirty="0" sz="2000" spc="-20" b="1">
                <a:solidFill>
                  <a:srgbClr val="514743"/>
                </a:solidFill>
                <a:latin typeface="Calibri"/>
                <a:cs typeface="Calibri"/>
              </a:rPr>
              <a:t>hayattaki 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uygulamalarını</a:t>
            </a:r>
            <a:r>
              <a:rPr dirty="0" sz="2000" spc="-30" b="1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20" b="1">
                <a:solidFill>
                  <a:srgbClr val="514743"/>
                </a:solidFill>
                <a:latin typeface="Calibri"/>
                <a:cs typeface="Calibri"/>
              </a:rPr>
              <a:t>değerlendirir.</a:t>
            </a:r>
            <a:endParaRPr sz="2000">
              <a:latin typeface="Calibri"/>
              <a:cs typeface="Calibri"/>
            </a:endParaRPr>
          </a:p>
          <a:p>
            <a:pPr marL="228600" indent="-228600">
              <a:lnSpc>
                <a:spcPct val="100000"/>
              </a:lnSpc>
              <a:spcBef>
                <a:spcPts val="360"/>
              </a:spcBef>
              <a:buFont typeface="Wingdings"/>
              <a:buChar char=""/>
              <a:tabLst>
                <a:tab pos="229235" algn="l"/>
              </a:tabLst>
            </a:pP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Fotoselli </a:t>
            </a:r>
            <a:r>
              <a:rPr dirty="0" sz="2000" spc="-30">
                <a:solidFill>
                  <a:srgbClr val="514743"/>
                </a:solidFill>
                <a:latin typeface="Calibri"/>
                <a:cs typeface="Calibri"/>
              </a:rPr>
              <a:t>araçlar,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sensörlü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aydınlatmalar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gibi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teknolojilerin nasıl çalıştığı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üzerinde</a:t>
            </a:r>
            <a:r>
              <a:rPr dirty="0" sz="2000" spc="16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30">
                <a:solidFill>
                  <a:srgbClr val="514743"/>
                </a:solidFill>
                <a:latin typeface="Calibri"/>
                <a:cs typeface="Calibri"/>
              </a:rPr>
              <a:t>durulur.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62602" y="6431846"/>
            <a:ext cx="3068320" cy="2006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1200" spc="-15">
                <a:solidFill>
                  <a:srgbClr val="9D8F87"/>
                </a:solidFill>
                <a:latin typeface="Euphemia"/>
                <a:cs typeface="Euphemia"/>
              </a:rPr>
              <a:t>Teknoloji</a:t>
            </a:r>
            <a:r>
              <a:rPr dirty="0" sz="1200" spc="-265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>
                <a:solidFill>
                  <a:srgbClr val="9D8F87"/>
                </a:solidFill>
                <a:latin typeface="Euphemia"/>
                <a:cs typeface="Euphemia"/>
              </a:rPr>
              <a:t>ve</a:t>
            </a:r>
            <a:r>
              <a:rPr dirty="0" sz="1200" spc="-254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25">
                <a:solidFill>
                  <a:srgbClr val="9D8F87"/>
                </a:solidFill>
                <a:latin typeface="Euphemia"/>
                <a:cs typeface="Euphemia"/>
              </a:rPr>
              <a:t>Tasarım</a:t>
            </a:r>
            <a:r>
              <a:rPr dirty="0" sz="1200" spc="-240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5">
                <a:solidFill>
                  <a:srgbClr val="9D8F87"/>
                </a:solidFill>
                <a:latin typeface="Euphemia"/>
                <a:cs typeface="Euphemia"/>
              </a:rPr>
              <a:t>Dersi</a:t>
            </a:r>
            <a:r>
              <a:rPr dirty="0" sz="1200" spc="-250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10">
                <a:solidFill>
                  <a:srgbClr val="9D8F87"/>
                </a:solidFill>
                <a:latin typeface="Euphemia"/>
                <a:cs typeface="Euphemia"/>
              </a:rPr>
              <a:t>Ö</a:t>
            </a:r>
            <a:r>
              <a:rPr dirty="0" sz="1200" spc="-10">
                <a:solidFill>
                  <a:srgbClr val="9D8F87"/>
                </a:solidFill>
                <a:latin typeface="Arial"/>
                <a:cs typeface="Arial"/>
              </a:rPr>
              <a:t>ğ</a:t>
            </a:r>
            <a:r>
              <a:rPr dirty="0" sz="1200" spc="-10">
                <a:solidFill>
                  <a:srgbClr val="9D8F87"/>
                </a:solidFill>
                <a:latin typeface="Euphemia"/>
                <a:cs typeface="Euphemia"/>
              </a:rPr>
              <a:t>retim</a:t>
            </a:r>
            <a:r>
              <a:rPr dirty="0" sz="1200" spc="-245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15">
                <a:solidFill>
                  <a:srgbClr val="9D8F87"/>
                </a:solidFill>
                <a:latin typeface="Euphemia"/>
                <a:cs typeface="Euphemia"/>
              </a:rPr>
              <a:t>Programı</a:t>
            </a:r>
            <a:endParaRPr sz="1200">
              <a:latin typeface="Euphemia"/>
              <a:cs typeface="Euphem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055986" y="76161"/>
            <a:ext cx="1890776" cy="11065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451989" y="2411793"/>
            <a:ext cx="7286625" cy="42142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613363" y="3016786"/>
            <a:ext cx="1335109" cy="13351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587072" y="4881499"/>
            <a:ext cx="1345301" cy="13640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504" y="663955"/>
            <a:ext cx="497522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latin typeface="Calibri"/>
                <a:cs typeface="Calibri"/>
              </a:rPr>
              <a:t>8.B. </a:t>
            </a:r>
            <a:r>
              <a:rPr dirty="0" sz="2800" spc="-45">
                <a:latin typeface="Calibri"/>
                <a:cs typeface="Calibri"/>
              </a:rPr>
              <a:t>TASARIM </a:t>
            </a:r>
            <a:r>
              <a:rPr dirty="0" sz="2800" spc="-10">
                <a:latin typeface="Calibri"/>
                <a:cs typeface="Calibri"/>
              </a:rPr>
              <a:t>SÜRECİ </a:t>
            </a:r>
            <a:r>
              <a:rPr dirty="0" sz="2800" spc="-5">
                <a:latin typeface="Calibri"/>
                <a:cs typeface="Calibri"/>
              </a:rPr>
              <a:t>VE</a:t>
            </a:r>
            <a:r>
              <a:rPr dirty="0" sz="2800" spc="80">
                <a:latin typeface="Calibri"/>
                <a:cs typeface="Calibri"/>
              </a:rPr>
              <a:t> </a:t>
            </a:r>
            <a:r>
              <a:rPr dirty="0" sz="2800" spc="-40">
                <a:latin typeface="Calibri"/>
                <a:cs typeface="Calibri"/>
              </a:rPr>
              <a:t>TANITIM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296" y="5792430"/>
            <a:ext cx="953287" cy="956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04900" y="1600200"/>
            <a:ext cx="7210425" cy="2816225"/>
          </a:xfrm>
          <a:prstGeom prst="rect">
            <a:avLst/>
          </a:prstGeom>
          <a:solidFill>
            <a:srgbClr val="FFFFF3"/>
          </a:solidFill>
          <a:ln w="9525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228600" indent="-228600">
              <a:lnSpc>
                <a:spcPts val="2275"/>
              </a:lnSpc>
              <a:buFont typeface="Wingdings"/>
              <a:buChar char=""/>
              <a:tabLst>
                <a:tab pos="229235" algn="l"/>
              </a:tabLst>
            </a:pPr>
            <a:r>
              <a:rPr dirty="0" sz="2000" spc="-45" b="1">
                <a:solidFill>
                  <a:srgbClr val="514743"/>
                </a:solidFill>
                <a:latin typeface="Calibri"/>
                <a:cs typeface="Calibri"/>
              </a:rPr>
              <a:t>TT.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8. B. 1. 4. </a:t>
            </a:r>
            <a:r>
              <a:rPr dirty="0" sz="2000" spc="-10" b="1">
                <a:solidFill>
                  <a:srgbClr val="514743"/>
                </a:solidFill>
                <a:latin typeface="Calibri"/>
                <a:cs typeface="Calibri"/>
              </a:rPr>
              <a:t>İnternete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bağlı 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teknolojik </a:t>
            </a:r>
            <a:r>
              <a:rPr dirty="0" sz="2000" spc="-10" b="1">
                <a:solidFill>
                  <a:srgbClr val="514743"/>
                </a:solidFill>
                <a:latin typeface="Calibri"/>
                <a:cs typeface="Calibri"/>
              </a:rPr>
              <a:t>araçların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günlük</a:t>
            </a:r>
            <a:r>
              <a:rPr dirty="0" sz="2000" spc="-65" b="1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20" b="1">
                <a:solidFill>
                  <a:srgbClr val="514743"/>
                </a:solidFill>
                <a:latin typeface="Calibri"/>
                <a:cs typeface="Calibri"/>
              </a:rPr>
              <a:t>hayattaki</a:t>
            </a:r>
            <a:endParaRPr sz="2000">
              <a:latin typeface="Calibri"/>
              <a:cs typeface="Calibri"/>
            </a:endParaRPr>
          </a:p>
          <a:p>
            <a:pPr marL="228600">
              <a:lnSpc>
                <a:spcPts val="2280"/>
              </a:lnSpc>
            </a:pP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kullanımlarına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örnekler</a:t>
            </a:r>
            <a:r>
              <a:rPr dirty="0" sz="2000" spc="-50" b="1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514743"/>
                </a:solidFill>
                <a:latin typeface="Calibri"/>
                <a:cs typeface="Calibri"/>
              </a:rPr>
              <a:t>verir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228600" marR="147955" indent="-228600">
              <a:lnSpc>
                <a:spcPts val="2160"/>
              </a:lnSpc>
              <a:spcBef>
                <a:spcPts val="630"/>
              </a:spcBef>
              <a:buFont typeface="Wingdings"/>
              <a:buChar char=""/>
              <a:tabLst>
                <a:tab pos="229235" algn="l"/>
              </a:tabLst>
            </a:pPr>
            <a:r>
              <a:rPr dirty="0" sz="2000" spc="-40">
                <a:solidFill>
                  <a:srgbClr val="514743"/>
                </a:solidFill>
                <a:latin typeface="Calibri"/>
                <a:cs typeface="Calibri"/>
              </a:rPr>
              <a:t>ATM,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taşıt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tanıma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sistemi,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akıllı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ev sistemi,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modem,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navigasyon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vb. 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üzerinde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30">
                <a:solidFill>
                  <a:srgbClr val="514743"/>
                </a:solidFill>
                <a:latin typeface="Calibri"/>
                <a:cs typeface="Calibri"/>
              </a:rPr>
              <a:t>durulur.</a:t>
            </a:r>
            <a:endParaRPr sz="2000">
              <a:latin typeface="Calibri"/>
              <a:cs typeface="Calibri"/>
            </a:endParaRPr>
          </a:p>
          <a:p>
            <a:pPr marL="228600" indent="-228600">
              <a:lnSpc>
                <a:spcPts val="2280"/>
              </a:lnSpc>
              <a:spcBef>
                <a:spcPts val="330"/>
              </a:spcBef>
              <a:buFont typeface="Wingdings"/>
              <a:buChar char=""/>
              <a:tabLst>
                <a:tab pos="229235" algn="l"/>
              </a:tabLst>
            </a:pPr>
            <a:r>
              <a:rPr dirty="0" sz="2000" spc="-45" b="1">
                <a:solidFill>
                  <a:srgbClr val="514743"/>
                </a:solidFill>
                <a:latin typeface="Calibri"/>
                <a:cs typeface="Calibri"/>
              </a:rPr>
              <a:t>TT.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8. B. 1. 5. 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Akıllı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ürün </a:t>
            </a:r>
            <a:r>
              <a:rPr dirty="0" sz="2000" spc="-15" b="1">
                <a:solidFill>
                  <a:srgbClr val="514743"/>
                </a:solidFill>
                <a:latin typeface="Calibri"/>
                <a:cs typeface="Calibri"/>
              </a:rPr>
              <a:t>kavramına </a:t>
            </a:r>
            <a:r>
              <a:rPr dirty="0" sz="2000" spc="-10" b="1">
                <a:solidFill>
                  <a:srgbClr val="514743"/>
                </a:solidFill>
                <a:latin typeface="Calibri"/>
                <a:cs typeface="Calibri"/>
              </a:rPr>
              <a:t>uygun olarak gelecekte</a:t>
            </a:r>
            <a:endParaRPr sz="2000">
              <a:latin typeface="Calibri"/>
              <a:cs typeface="Calibri"/>
            </a:endParaRPr>
          </a:p>
          <a:p>
            <a:pPr marL="228600">
              <a:lnSpc>
                <a:spcPts val="2280"/>
              </a:lnSpc>
            </a:pP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kullanılabilecek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bir ürün</a:t>
            </a:r>
            <a:r>
              <a:rPr dirty="0" sz="2000" spc="-55" b="1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25" b="1">
                <a:solidFill>
                  <a:srgbClr val="514743"/>
                </a:solidFill>
                <a:latin typeface="Calibri"/>
                <a:cs typeface="Calibri"/>
              </a:rPr>
              <a:t>tasarlar.</a:t>
            </a:r>
            <a:endParaRPr sz="2000">
              <a:latin typeface="Calibri"/>
              <a:cs typeface="Calibri"/>
            </a:endParaRPr>
          </a:p>
          <a:p>
            <a:pPr marL="228600" marR="179705" indent="-228600">
              <a:lnSpc>
                <a:spcPts val="2160"/>
              </a:lnSpc>
              <a:spcBef>
                <a:spcPts val="630"/>
              </a:spcBef>
              <a:buFont typeface="Wingdings"/>
              <a:buChar char=""/>
              <a:tabLst>
                <a:tab pos="229235" algn="l"/>
              </a:tabLst>
            </a:pP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Gelecekte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karşılaşılabilecek problemin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belirlenmesi, tanımının  yapılması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tanımlanan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problemin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çözümüne ilişkin akıllı bir ürün  tasarlanması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üzerinde</a:t>
            </a:r>
            <a:r>
              <a:rPr dirty="0" sz="2000" spc="2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30">
                <a:solidFill>
                  <a:srgbClr val="514743"/>
                </a:solidFill>
                <a:latin typeface="Calibri"/>
                <a:cs typeface="Calibri"/>
              </a:rPr>
              <a:t>durulur.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49902" y="6433210"/>
            <a:ext cx="30937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5">
                <a:solidFill>
                  <a:srgbClr val="9D8F87"/>
                </a:solidFill>
                <a:latin typeface="Euphemia"/>
                <a:cs typeface="Euphemia"/>
              </a:rPr>
              <a:t>Teknoloji</a:t>
            </a:r>
            <a:r>
              <a:rPr dirty="0" sz="1200" spc="-265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>
                <a:solidFill>
                  <a:srgbClr val="9D8F87"/>
                </a:solidFill>
                <a:latin typeface="Euphemia"/>
                <a:cs typeface="Euphemia"/>
              </a:rPr>
              <a:t>ve</a:t>
            </a:r>
            <a:r>
              <a:rPr dirty="0" sz="1200" spc="-254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25">
                <a:solidFill>
                  <a:srgbClr val="9D8F87"/>
                </a:solidFill>
                <a:latin typeface="Euphemia"/>
                <a:cs typeface="Euphemia"/>
              </a:rPr>
              <a:t>Tasarım</a:t>
            </a:r>
            <a:r>
              <a:rPr dirty="0" sz="1200" spc="-240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5">
                <a:solidFill>
                  <a:srgbClr val="9D8F87"/>
                </a:solidFill>
                <a:latin typeface="Euphemia"/>
                <a:cs typeface="Euphemia"/>
              </a:rPr>
              <a:t>Dersi</a:t>
            </a:r>
            <a:r>
              <a:rPr dirty="0" sz="1200" spc="-250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10">
                <a:solidFill>
                  <a:srgbClr val="9D8F87"/>
                </a:solidFill>
                <a:latin typeface="Euphemia"/>
                <a:cs typeface="Euphemia"/>
              </a:rPr>
              <a:t>Ö</a:t>
            </a:r>
            <a:r>
              <a:rPr dirty="0" sz="1200" spc="-10">
                <a:solidFill>
                  <a:srgbClr val="9D8F87"/>
                </a:solidFill>
                <a:latin typeface="Arial"/>
                <a:cs typeface="Arial"/>
              </a:rPr>
              <a:t>ğ</a:t>
            </a:r>
            <a:r>
              <a:rPr dirty="0" sz="1200" spc="-10">
                <a:solidFill>
                  <a:srgbClr val="9D8F87"/>
                </a:solidFill>
                <a:latin typeface="Euphemia"/>
                <a:cs typeface="Euphemia"/>
              </a:rPr>
              <a:t>retim</a:t>
            </a:r>
            <a:r>
              <a:rPr dirty="0" sz="1200" spc="-245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15">
                <a:solidFill>
                  <a:srgbClr val="9D8F87"/>
                </a:solidFill>
                <a:latin typeface="Euphemia"/>
                <a:cs typeface="Euphemia"/>
              </a:rPr>
              <a:t>Programı</a:t>
            </a:r>
            <a:endParaRPr sz="1200">
              <a:latin typeface="Euphemia"/>
              <a:cs typeface="Euphem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055986" y="76161"/>
            <a:ext cx="1890776" cy="11065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466201" y="1484325"/>
            <a:ext cx="2619375" cy="50581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27282" y="4766758"/>
            <a:ext cx="1335109" cy="13351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039448" y="4754857"/>
            <a:ext cx="1345301" cy="13640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504" y="663955"/>
            <a:ext cx="497522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latin typeface="Calibri"/>
                <a:cs typeface="Calibri"/>
              </a:rPr>
              <a:t>8.B. </a:t>
            </a:r>
            <a:r>
              <a:rPr dirty="0" sz="2800" spc="-45">
                <a:latin typeface="Calibri"/>
                <a:cs typeface="Calibri"/>
              </a:rPr>
              <a:t>TASARIM </a:t>
            </a:r>
            <a:r>
              <a:rPr dirty="0" sz="2800" spc="-10">
                <a:latin typeface="Calibri"/>
                <a:cs typeface="Calibri"/>
              </a:rPr>
              <a:t>SÜRECİ </a:t>
            </a:r>
            <a:r>
              <a:rPr dirty="0" sz="2800" spc="-5">
                <a:latin typeface="Calibri"/>
                <a:cs typeface="Calibri"/>
              </a:rPr>
              <a:t>VE</a:t>
            </a:r>
            <a:r>
              <a:rPr dirty="0" sz="2800" spc="80">
                <a:latin typeface="Calibri"/>
                <a:cs typeface="Calibri"/>
              </a:rPr>
              <a:t> </a:t>
            </a:r>
            <a:r>
              <a:rPr dirty="0" sz="2800" spc="-40">
                <a:latin typeface="Calibri"/>
                <a:cs typeface="Calibri"/>
              </a:rPr>
              <a:t>TANITIM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296" y="5792430"/>
            <a:ext cx="953287" cy="956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04900" y="1600200"/>
            <a:ext cx="9982200" cy="1908175"/>
          </a:xfrm>
          <a:prstGeom prst="rect">
            <a:avLst/>
          </a:prstGeom>
          <a:solidFill>
            <a:srgbClr val="FFFFF3"/>
          </a:solidFill>
          <a:ln w="9525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228600" indent="-228600">
              <a:lnSpc>
                <a:spcPts val="2275"/>
              </a:lnSpc>
              <a:buFont typeface="Wingdings"/>
              <a:buChar char=""/>
              <a:tabLst>
                <a:tab pos="229235" algn="l"/>
              </a:tabLst>
            </a:pP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8. B. 2. </a:t>
            </a:r>
            <a:r>
              <a:rPr dirty="0" sz="2000" spc="-25" b="1">
                <a:solidFill>
                  <a:srgbClr val="514743"/>
                </a:solidFill>
                <a:latin typeface="Calibri"/>
                <a:cs typeface="Calibri"/>
              </a:rPr>
              <a:t>TANITIM 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dirty="0" sz="2000" spc="-15" b="1">
                <a:solidFill>
                  <a:srgbClr val="514743"/>
                </a:solidFill>
                <a:latin typeface="Calibri"/>
                <a:cs typeface="Calibri"/>
              </a:rPr>
              <a:t>PAZARLAMA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Bu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ünitede öğrencilerin tasarım ürünlerinin</a:t>
            </a:r>
            <a:r>
              <a:rPr dirty="0" sz="2000" spc="4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markalaşmasına</a:t>
            </a:r>
            <a:endParaRPr sz="2000">
              <a:latin typeface="Calibri"/>
              <a:cs typeface="Calibri"/>
            </a:endParaRPr>
          </a:p>
          <a:p>
            <a:pPr marL="228600">
              <a:lnSpc>
                <a:spcPts val="2280"/>
              </a:lnSpc>
            </a:pP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yönelik tanıtım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pazarlama stratejileri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geliştirmesi</a:t>
            </a:r>
            <a:r>
              <a:rPr dirty="0" sz="2000" spc="11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514743"/>
                </a:solidFill>
                <a:latin typeface="Calibri"/>
                <a:cs typeface="Calibri"/>
              </a:rPr>
              <a:t>amaçlanmıştır.</a:t>
            </a:r>
            <a:endParaRPr sz="2000">
              <a:latin typeface="Calibri"/>
              <a:cs typeface="Calibri"/>
            </a:endParaRPr>
          </a:p>
          <a:p>
            <a:pPr marL="228600" indent="-228600">
              <a:lnSpc>
                <a:spcPct val="100000"/>
              </a:lnSpc>
              <a:spcBef>
                <a:spcPts val="360"/>
              </a:spcBef>
              <a:buFont typeface="Wingdings"/>
              <a:buChar char=""/>
              <a:tabLst>
                <a:tab pos="229235" algn="l"/>
              </a:tabLst>
            </a:pPr>
            <a:r>
              <a:rPr dirty="0" sz="2000" spc="-45" b="1">
                <a:solidFill>
                  <a:srgbClr val="514743"/>
                </a:solidFill>
                <a:latin typeface="Calibri"/>
                <a:cs typeface="Calibri"/>
              </a:rPr>
              <a:t>TT.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8. B. 2. 1. </a:t>
            </a:r>
            <a:r>
              <a:rPr dirty="0" sz="2000" spc="-25" b="1">
                <a:solidFill>
                  <a:srgbClr val="514743"/>
                </a:solidFill>
                <a:latin typeface="Calibri"/>
                <a:cs typeface="Calibri"/>
              </a:rPr>
              <a:t>Tanıtım </a:t>
            </a:r>
            <a:r>
              <a:rPr dirty="0" sz="2000" spc="-15" b="1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pazarlama tekniklerini</a:t>
            </a:r>
            <a:r>
              <a:rPr dirty="0" sz="2000" spc="-15" b="1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25" b="1">
                <a:solidFill>
                  <a:srgbClr val="514743"/>
                </a:solidFill>
                <a:latin typeface="Calibri"/>
                <a:cs typeface="Calibri"/>
              </a:rPr>
              <a:t>açıklar.</a:t>
            </a:r>
            <a:endParaRPr sz="2000">
              <a:latin typeface="Calibri"/>
              <a:cs typeface="Calibri"/>
            </a:endParaRPr>
          </a:p>
          <a:p>
            <a:pPr marL="228600" marR="179705" indent="-228600">
              <a:lnSpc>
                <a:spcPts val="2160"/>
              </a:lnSpc>
              <a:spcBef>
                <a:spcPts val="630"/>
              </a:spcBef>
              <a:buFont typeface="Wingdings"/>
              <a:buChar char=""/>
              <a:tabLst>
                <a:tab pos="229235" algn="l"/>
              </a:tabLst>
            </a:pP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Marka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ismi,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logo,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amblem, ambalaj,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afiş, billboard,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el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ilanı,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gif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animasyon, </a:t>
            </a:r>
            <a:r>
              <a:rPr dirty="0" sz="2000" spc="-35">
                <a:solidFill>
                  <a:srgbClr val="514743"/>
                </a:solidFill>
                <a:latin typeface="Calibri"/>
                <a:cs typeface="Calibri"/>
              </a:rPr>
              <a:t>broşür,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reklam 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senaryosu,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reklam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filmi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gibi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tanıtım araçları ile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doğrudan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pazarlama,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ilişkisel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pazarlama,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sanal  pazarlama, halkla </a:t>
            </a:r>
            <a:r>
              <a:rPr dirty="0" sz="2000" spc="-20">
                <a:solidFill>
                  <a:srgbClr val="514743"/>
                </a:solidFill>
                <a:latin typeface="Calibri"/>
                <a:cs typeface="Calibri"/>
              </a:rPr>
              <a:t>ilişkiler,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reklam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gibi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pazarlama teknikleri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üzerinde</a:t>
            </a:r>
            <a:r>
              <a:rPr dirty="0" sz="2000" spc="114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30">
                <a:solidFill>
                  <a:srgbClr val="514743"/>
                </a:solidFill>
                <a:latin typeface="Calibri"/>
                <a:cs typeface="Calibri"/>
              </a:rPr>
              <a:t>durulur.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62602" y="6431846"/>
            <a:ext cx="3068320" cy="2006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1200" spc="-15">
                <a:solidFill>
                  <a:srgbClr val="9D8F87"/>
                </a:solidFill>
                <a:latin typeface="Euphemia"/>
                <a:cs typeface="Euphemia"/>
              </a:rPr>
              <a:t>Teknoloji</a:t>
            </a:r>
            <a:r>
              <a:rPr dirty="0" sz="1200" spc="-265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>
                <a:solidFill>
                  <a:srgbClr val="9D8F87"/>
                </a:solidFill>
                <a:latin typeface="Euphemia"/>
                <a:cs typeface="Euphemia"/>
              </a:rPr>
              <a:t>ve</a:t>
            </a:r>
            <a:r>
              <a:rPr dirty="0" sz="1200" spc="-254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25">
                <a:solidFill>
                  <a:srgbClr val="9D8F87"/>
                </a:solidFill>
                <a:latin typeface="Euphemia"/>
                <a:cs typeface="Euphemia"/>
              </a:rPr>
              <a:t>Tasarım</a:t>
            </a:r>
            <a:r>
              <a:rPr dirty="0" sz="1200" spc="-240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5">
                <a:solidFill>
                  <a:srgbClr val="9D8F87"/>
                </a:solidFill>
                <a:latin typeface="Euphemia"/>
                <a:cs typeface="Euphemia"/>
              </a:rPr>
              <a:t>Dersi</a:t>
            </a:r>
            <a:r>
              <a:rPr dirty="0" sz="1200" spc="-250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10">
                <a:solidFill>
                  <a:srgbClr val="9D8F87"/>
                </a:solidFill>
                <a:latin typeface="Euphemia"/>
                <a:cs typeface="Euphemia"/>
              </a:rPr>
              <a:t>Ö</a:t>
            </a:r>
            <a:r>
              <a:rPr dirty="0" sz="1200" spc="-10">
                <a:solidFill>
                  <a:srgbClr val="9D8F87"/>
                </a:solidFill>
                <a:latin typeface="Arial"/>
                <a:cs typeface="Arial"/>
              </a:rPr>
              <a:t>ğ</a:t>
            </a:r>
            <a:r>
              <a:rPr dirty="0" sz="1200" spc="-10">
                <a:solidFill>
                  <a:srgbClr val="9D8F87"/>
                </a:solidFill>
                <a:latin typeface="Euphemia"/>
                <a:cs typeface="Euphemia"/>
              </a:rPr>
              <a:t>retim</a:t>
            </a:r>
            <a:r>
              <a:rPr dirty="0" sz="1200" spc="-245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15">
                <a:solidFill>
                  <a:srgbClr val="9D8F87"/>
                </a:solidFill>
                <a:latin typeface="Euphemia"/>
                <a:cs typeface="Euphemia"/>
              </a:rPr>
              <a:t>Programı</a:t>
            </a:r>
            <a:endParaRPr sz="1200">
              <a:latin typeface="Euphemia"/>
              <a:cs typeface="Euphem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055986" y="76161"/>
            <a:ext cx="1890776" cy="11065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4579" y="3542677"/>
            <a:ext cx="4385945" cy="31381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84543" y="4375317"/>
            <a:ext cx="1335109" cy="13351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539391" y="4397954"/>
            <a:ext cx="1345301" cy="13640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504" y="663955"/>
            <a:ext cx="497522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latin typeface="Calibri"/>
                <a:cs typeface="Calibri"/>
              </a:rPr>
              <a:t>8.B. </a:t>
            </a:r>
            <a:r>
              <a:rPr dirty="0" sz="2800" spc="-45">
                <a:latin typeface="Calibri"/>
                <a:cs typeface="Calibri"/>
              </a:rPr>
              <a:t>TASARIM </a:t>
            </a:r>
            <a:r>
              <a:rPr dirty="0" sz="2800" spc="-10">
                <a:latin typeface="Calibri"/>
                <a:cs typeface="Calibri"/>
              </a:rPr>
              <a:t>SÜRECİ </a:t>
            </a:r>
            <a:r>
              <a:rPr dirty="0" sz="2800" spc="-5">
                <a:latin typeface="Calibri"/>
                <a:cs typeface="Calibri"/>
              </a:rPr>
              <a:t>VE</a:t>
            </a:r>
            <a:r>
              <a:rPr dirty="0" sz="2800" spc="80">
                <a:latin typeface="Calibri"/>
                <a:cs typeface="Calibri"/>
              </a:rPr>
              <a:t> </a:t>
            </a:r>
            <a:r>
              <a:rPr dirty="0" sz="2800" spc="-40">
                <a:latin typeface="Calibri"/>
                <a:cs typeface="Calibri"/>
              </a:rPr>
              <a:t>TANITIM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296" y="5792430"/>
            <a:ext cx="953287" cy="956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04900" y="2458592"/>
            <a:ext cx="8636635" cy="1499235"/>
          </a:xfrm>
          <a:prstGeom prst="rect">
            <a:avLst/>
          </a:prstGeom>
          <a:solidFill>
            <a:srgbClr val="FFFFF3"/>
          </a:solidFill>
          <a:ln w="9525">
            <a:solidFill>
              <a:srgbClr val="FFFFFF"/>
            </a:solidFill>
          </a:ln>
        </p:spPr>
        <p:txBody>
          <a:bodyPr wrap="square" lIns="0" tIns="31115" rIns="0" bIns="0" rtlCol="0" vert="horz">
            <a:spAutoFit/>
          </a:bodyPr>
          <a:lstStyle/>
          <a:p>
            <a:pPr marL="228600" marR="430530" indent="-228600">
              <a:lnSpc>
                <a:spcPts val="2590"/>
              </a:lnSpc>
              <a:spcBef>
                <a:spcPts val="245"/>
              </a:spcBef>
              <a:buFont typeface="Wingdings"/>
              <a:buChar char=""/>
              <a:tabLst>
                <a:tab pos="229235" algn="l"/>
              </a:tabLst>
            </a:pPr>
            <a:r>
              <a:rPr dirty="0" sz="2400" spc="-65" b="1">
                <a:solidFill>
                  <a:srgbClr val="514743"/>
                </a:solidFill>
                <a:latin typeface="Calibri"/>
                <a:cs typeface="Calibri"/>
              </a:rPr>
              <a:t>TT. </a:t>
            </a:r>
            <a:r>
              <a:rPr dirty="0" sz="2400" b="1">
                <a:solidFill>
                  <a:srgbClr val="514743"/>
                </a:solidFill>
                <a:latin typeface="Calibri"/>
                <a:cs typeface="Calibri"/>
              </a:rPr>
              <a:t>8. </a:t>
            </a:r>
            <a:r>
              <a:rPr dirty="0" sz="2400" spc="-5" b="1">
                <a:solidFill>
                  <a:srgbClr val="514743"/>
                </a:solidFill>
                <a:latin typeface="Calibri"/>
                <a:cs typeface="Calibri"/>
              </a:rPr>
              <a:t>B. </a:t>
            </a:r>
            <a:r>
              <a:rPr dirty="0" sz="2400" spc="-10" b="1">
                <a:solidFill>
                  <a:srgbClr val="514743"/>
                </a:solidFill>
                <a:latin typeface="Calibri"/>
                <a:cs typeface="Calibri"/>
              </a:rPr>
              <a:t>2. 2. Mevcut </a:t>
            </a:r>
            <a:r>
              <a:rPr dirty="0" sz="2400" b="1">
                <a:solidFill>
                  <a:srgbClr val="514743"/>
                </a:solidFill>
                <a:latin typeface="Calibri"/>
                <a:cs typeface="Calibri"/>
              </a:rPr>
              <a:t>bir </a:t>
            </a:r>
            <a:r>
              <a:rPr dirty="0" sz="2400" spc="-10" b="1">
                <a:solidFill>
                  <a:srgbClr val="514743"/>
                </a:solidFill>
                <a:latin typeface="Calibri"/>
                <a:cs typeface="Calibri"/>
              </a:rPr>
              <a:t>kurum </a:t>
            </a:r>
            <a:r>
              <a:rPr dirty="0" sz="2400" spc="-20" b="1">
                <a:solidFill>
                  <a:srgbClr val="514743"/>
                </a:solidFill>
                <a:latin typeface="Calibri"/>
                <a:cs typeface="Calibri"/>
              </a:rPr>
              <a:t>veya </a:t>
            </a:r>
            <a:r>
              <a:rPr dirty="0" sz="2400" spc="-15" b="1">
                <a:solidFill>
                  <a:srgbClr val="514743"/>
                </a:solidFill>
                <a:latin typeface="Calibri"/>
                <a:cs typeface="Calibri"/>
              </a:rPr>
              <a:t>şirkete </a:t>
            </a:r>
            <a:r>
              <a:rPr dirty="0" sz="2400" b="1">
                <a:solidFill>
                  <a:srgbClr val="514743"/>
                </a:solidFill>
                <a:latin typeface="Calibri"/>
                <a:cs typeface="Calibri"/>
              </a:rPr>
              <a:t>ait </a:t>
            </a:r>
            <a:r>
              <a:rPr dirty="0" sz="2400" spc="-5" b="1">
                <a:solidFill>
                  <a:srgbClr val="514743"/>
                </a:solidFill>
                <a:latin typeface="Calibri"/>
                <a:cs typeface="Calibri"/>
              </a:rPr>
              <a:t>kurumsal </a:t>
            </a:r>
            <a:r>
              <a:rPr dirty="0" sz="2400" b="1">
                <a:solidFill>
                  <a:srgbClr val="514743"/>
                </a:solidFill>
                <a:latin typeface="Calibri"/>
                <a:cs typeface="Calibri"/>
              </a:rPr>
              <a:t>kimlik  </a:t>
            </a:r>
            <a:r>
              <a:rPr dirty="0" sz="2400" spc="-5" b="1">
                <a:solidFill>
                  <a:srgbClr val="514743"/>
                </a:solidFill>
                <a:latin typeface="Calibri"/>
                <a:cs typeface="Calibri"/>
              </a:rPr>
              <a:t>çalışmalarını </a:t>
            </a:r>
            <a:r>
              <a:rPr dirty="0" sz="2400" spc="-10" b="1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dirty="0" sz="2400" spc="-5" b="1">
                <a:solidFill>
                  <a:srgbClr val="514743"/>
                </a:solidFill>
                <a:latin typeface="Calibri"/>
                <a:cs typeface="Calibri"/>
              </a:rPr>
              <a:t>pazarlama </a:t>
            </a:r>
            <a:r>
              <a:rPr dirty="0" sz="2400" spc="-10" b="1">
                <a:solidFill>
                  <a:srgbClr val="514743"/>
                </a:solidFill>
                <a:latin typeface="Calibri"/>
                <a:cs typeface="Calibri"/>
              </a:rPr>
              <a:t>tekniklerini </a:t>
            </a:r>
            <a:r>
              <a:rPr dirty="0" sz="2400" spc="-5" b="1">
                <a:solidFill>
                  <a:srgbClr val="514743"/>
                </a:solidFill>
                <a:latin typeface="Calibri"/>
                <a:cs typeface="Calibri"/>
              </a:rPr>
              <a:t>analiz</a:t>
            </a:r>
            <a:r>
              <a:rPr dirty="0" sz="2400" spc="-25" b="1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400" spc="-50" b="1">
                <a:solidFill>
                  <a:srgbClr val="514743"/>
                </a:solidFill>
                <a:latin typeface="Calibri"/>
                <a:cs typeface="Calibri"/>
              </a:rPr>
              <a:t>eder.</a:t>
            </a:r>
            <a:endParaRPr sz="2400">
              <a:latin typeface="Calibri"/>
              <a:cs typeface="Calibri"/>
            </a:endParaRPr>
          </a:p>
          <a:p>
            <a:pPr marL="228600" marR="443865" indent="-228600">
              <a:lnSpc>
                <a:spcPts val="2590"/>
              </a:lnSpc>
              <a:spcBef>
                <a:spcPts val="610"/>
              </a:spcBef>
              <a:buFont typeface="Wingdings"/>
              <a:buChar char=""/>
              <a:tabLst>
                <a:tab pos="229235" algn="l"/>
                <a:tab pos="2859405" algn="l"/>
              </a:tabLst>
            </a:pPr>
            <a:r>
              <a:rPr dirty="0" sz="2400" spc="-10">
                <a:solidFill>
                  <a:srgbClr val="514743"/>
                </a:solidFill>
                <a:latin typeface="Calibri"/>
                <a:cs typeface="Calibri"/>
              </a:rPr>
              <a:t>Pazarlama</a:t>
            </a:r>
            <a:r>
              <a:rPr dirty="0" sz="2400" spc="-1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514743"/>
                </a:solidFill>
                <a:latin typeface="Calibri"/>
                <a:cs typeface="Calibri"/>
              </a:rPr>
              <a:t>teknikleri	</a:t>
            </a:r>
            <a:r>
              <a:rPr dirty="0" sz="2400" spc="-20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dirty="0" sz="2400" spc="-10">
                <a:solidFill>
                  <a:srgbClr val="514743"/>
                </a:solidFill>
                <a:latin typeface="Calibri"/>
                <a:cs typeface="Calibri"/>
              </a:rPr>
              <a:t>kurumsal </a:t>
            </a:r>
            <a:r>
              <a:rPr dirty="0" sz="2400">
                <a:solidFill>
                  <a:srgbClr val="514743"/>
                </a:solidFill>
                <a:latin typeface="Calibri"/>
                <a:cs typeface="Calibri"/>
              </a:rPr>
              <a:t>kimlik </a:t>
            </a:r>
            <a:r>
              <a:rPr dirty="0" sz="2400" spc="-5">
                <a:solidFill>
                  <a:srgbClr val="514743"/>
                </a:solidFill>
                <a:latin typeface="Calibri"/>
                <a:cs typeface="Calibri"/>
              </a:rPr>
              <a:t>analizi </a:t>
            </a:r>
            <a:r>
              <a:rPr dirty="0" sz="2400" spc="-30">
                <a:solidFill>
                  <a:srgbClr val="514743"/>
                </a:solidFill>
                <a:latin typeface="Calibri"/>
                <a:cs typeface="Calibri"/>
              </a:rPr>
              <a:t>yapılır, </a:t>
            </a:r>
            <a:r>
              <a:rPr dirty="0" sz="2400" spc="-10">
                <a:solidFill>
                  <a:srgbClr val="514743"/>
                </a:solidFill>
                <a:latin typeface="Calibri"/>
                <a:cs typeface="Calibri"/>
              </a:rPr>
              <a:t>tanıtım </a:t>
            </a:r>
            <a:r>
              <a:rPr dirty="0" sz="2400" spc="-15">
                <a:solidFill>
                  <a:srgbClr val="514743"/>
                </a:solidFill>
                <a:latin typeface="Calibri"/>
                <a:cs typeface="Calibri"/>
              </a:rPr>
              <a:t>ve  </a:t>
            </a:r>
            <a:r>
              <a:rPr dirty="0" sz="2400" spc="-5">
                <a:solidFill>
                  <a:srgbClr val="514743"/>
                </a:solidFill>
                <a:latin typeface="Calibri"/>
                <a:cs typeface="Calibri"/>
              </a:rPr>
              <a:t>pazarlamada </a:t>
            </a:r>
            <a:r>
              <a:rPr dirty="0" sz="2400" spc="-10">
                <a:solidFill>
                  <a:srgbClr val="514743"/>
                </a:solidFill>
                <a:latin typeface="Calibri"/>
                <a:cs typeface="Calibri"/>
              </a:rPr>
              <a:t>hedef </a:t>
            </a:r>
            <a:r>
              <a:rPr dirty="0" sz="2400">
                <a:solidFill>
                  <a:srgbClr val="514743"/>
                </a:solidFill>
                <a:latin typeface="Calibri"/>
                <a:cs typeface="Calibri"/>
              </a:rPr>
              <a:t>kitlenin </a:t>
            </a:r>
            <a:r>
              <a:rPr dirty="0" sz="2400" spc="-5">
                <a:solidFill>
                  <a:srgbClr val="514743"/>
                </a:solidFill>
                <a:latin typeface="Calibri"/>
                <a:cs typeface="Calibri"/>
              </a:rPr>
              <a:t>analizi </a:t>
            </a:r>
            <a:r>
              <a:rPr dirty="0" sz="2400" spc="-10">
                <a:solidFill>
                  <a:srgbClr val="514743"/>
                </a:solidFill>
                <a:latin typeface="Calibri"/>
                <a:cs typeface="Calibri"/>
              </a:rPr>
              <a:t>üzerinde</a:t>
            </a:r>
            <a:r>
              <a:rPr dirty="0" sz="2400" spc="-2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400" spc="-35">
                <a:solidFill>
                  <a:srgbClr val="514743"/>
                </a:solidFill>
                <a:latin typeface="Calibri"/>
                <a:cs typeface="Calibri"/>
              </a:rPr>
              <a:t>durulur.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49902" y="6433210"/>
            <a:ext cx="30937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5">
                <a:solidFill>
                  <a:srgbClr val="9D8F87"/>
                </a:solidFill>
                <a:latin typeface="Euphemia"/>
                <a:cs typeface="Euphemia"/>
              </a:rPr>
              <a:t>Teknoloji</a:t>
            </a:r>
            <a:r>
              <a:rPr dirty="0" sz="1200" spc="-265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>
                <a:solidFill>
                  <a:srgbClr val="9D8F87"/>
                </a:solidFill>
                <a:latin typeface="Euphemia"/>
                <a:cs typeface="Euphemia"/>
              </a:rPr>
              <a:t>ve</a:t>
            </a:r>
            <a:r>
              <a:rPr dirty="0" sz="1200" spc="-254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25">
                <a:solidFill>
                  <a:srgbClr val="9D8F87"/>
                </a:solidFill>
                <a:latin typeface="Euphemia"/>
                <a:cs typeface="Euphemia"/>
              </a:rPr>
              <a:t>Tasarım</a:t>
            </a:r>
            <a:r>
              <a:rPr dirty="0" sz="1200" spc="-240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5">
                <a:solidFill>
                  <a:srgbClr val="9D8F87"/>
                </a:solidFill>
                <a:latin typeface="Euphemia"/>
                <a:cs typeface="Euphemia"/>
              </a:rPr>
              <a:t>Dersi</a:t>
            </a:r>
            <a:r>
              <a:rPr dirty="0" sz="1200" spc="-250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10">
                <a:solidFill>
                  <a:srgbClr val="9D8F87"/>
                </a:solidFill>
                <a:latin typeface="Euphemia"/>
                <a:cs typeface="Euphemia"/>
              </a:rPr>
              <a:t>Ö</a:t>
            </a:r>
            <a:r>
              <a:rPr dirty="0" sz="1200" spc="-10">
                <a:solidFill>
                  <a:srgbClr val="9D8F87"/>
                </a:solidFill>
                <a:latin typeface="Arial"/>
                <a:cs typeface="Arial"/>
              </a:rPr>
              <a:t>ğ</a:t>
            </a:r>
            <a:r>
              <a:rPr dirty="0" sz="1200" spc="-10">
                <a:solidFill>
                  <a:srgbClr val="9D8F87"/>
                </a:solidFill>
                <a:latin typeface="Euphemia"/>
                <a:cs typeface="Euphemia"/>
              </a:rPr>
              <a:t>retim</a:t>
            </a:r>
            <a:r>
              <a:rPr dirty="0" sz="1200" spc="-245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15">
                <a:solidFill>
                  <a:srgbClr val="9D8F87"/>
                </a:solidFill>
                <a:latin typeface="Euphemia"/>
                <a:cs typeface="Euphemia"/>
              </a:rPr>
              <a:t>Programı</a:t>
            </a:r>
            <a:endParaRPr sz="1200">
              <a:latin typeface="Euphemia"/>
              <a:cs typeface="Euphem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055986" y="76161"/>
            <a:ext cx="1890776" cy="11065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401244" y="4559524"/>
            <a:ext cx="1335109" cy="13351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87488" y="4536110"/>
            <a:ext cx="1345301" cy="13640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504" y="663955"/>
            <a:ext cx="402526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">
                <a:latin typeface="Calibri"/>
                <a:cs typeface="Calibri"/>
              </a:rPr>
              <a:t>8.C. </a:t>
            </a:r>
            <a:r>
              <a:rPr dirty="0" sz="2800" spc="-45">
                <a:latin typeface="Calibri"/>
                <a:cs typeface="Calibri"/>
              </a:rPr>
              <a:t>YAPILI </a:t>
            </a:r>
            <a:r>
              <a:rPr dirty="0" sz="2800" spc="-10">
                <a:latin typeface="Calibri"/>
                <a:cs typeface="Calibri"/>
              </a:rPr>
              <a:t>ÇEVRE </a:t>
            </a:r>
            <a:r>
              <a:rPr dirty="0" sz="2800" spc="-5">
                <a:latin typeface="Calibri"/>
                <a:cs typeface="Calibri"/>
              </a:rPr>
              <a:t>VE</a:t>
            </a:r>
            <a:r>
              <a:rPr dirty="0" sz="2800" spc="7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ÜRÜN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296" y="5792430"/>
            <a:ext cx="953287" cy="956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04900" y="1600200"/>
            <a:ext cx="8263255" cy="2573020"/>
          </a:xfrm>
          <a:prstGeom prst="rect">
            <a:avLst/>
          </a:prstGeom>
          <a:solidFill>
            <a:srgbClr val="FFFFF3"/>
          </a:solidFill>
          <a:ln w="9525">
            <a:solidFill>
              <a:srgbClr val="FFFFFF"/>
            </a:solidFill>
          </a:ln>
        </p:spPr>
        <p:txBody>
          <a:bodyPr wrap="square" lIns="0" tIns="26034" rIns="0" bIns="0" rtlCol="0" vert="horz">
            <a:spAutoFit/>
          </a:bodyPr>
          <a:lstStyle/>
          <a:p>
            <a:pPr marL="228600" marR="673100" indent="-228600">
              <a:lnSpc>
                <a:spcPct val="90000"/>
              </a:lnSpc>
              <a:spcBef>
                <a:spcPts val="204"/>
              </a:spcBef>
              <a:buFont typeface="Wingdings"/>
              <a:buChar char=""/>
              <a:tabLst>
                <a:tab pos="229235" algn="l"/>
              </a:tabLst>
            </a:pPr>
            <a:r>
              <a:rPr dirty="0" sz="2400" b="1">
                <a:solidFill>
                  <a:srgbClr val="514743"/>
                </a:solidFill>
                <a:latin typeface="Calibri"/>
                <a:cs typeface="Calibri"/>
              </a:rPr>
              <a:t>8. </a:t>
            </a:r>
            <a:r>
              <a:rPr dirty="0" sz="2400" spc="-5" b="1">
                <a:solidFill>
                  <a:srgbClr val="514743"/>
                </a:solidFill>
                <a:latin typeface="Calibri"/>
                <a:cs typeface="Calibri"/>
              </a:rPr>
              <a:t>C. </a:t>
            </a:r>
            <a:r>
              <a:rPr dirty="0" sz="2400" spc="-10" b="1">
                <a:solidFill>
                  <a:srgbClr val="514743"/>
                </a:solidFill>
                <a:latin typeface="Calibri"/>
                <a:cs typeface="Calibri"/>
              </a:rPr>
              <a:t>1. GÖRSEL </a:t>
            </a:r>
            <a:r>
              <a:rPr dirty="0" sz="2400" b="1">
                <a:solidFill>
                  <a:srgbClr val="514743"/>
                </a:solidFill>
                <a:latin typeface="Calibri"/>
                <a:cs typeface="Calibri"/>
              </a:rPr>
              <a:t>İLETİŞİM </a:t>
            </a:r>
            <a:r>
              <a:rPr dirty="0" sz="2400" spc="-30" b="1">
                <a:solidFill>
                  <a:srgbClr val="514743"/>
                </a:solidFill>
                <a:latin typeface="Calibri"/>
                <a:cs typeface="Calibri"/>
              </a:rPr>
              <a:t>TASARIMI </a:t>
            </a:r>
            <a:r>
              <a:rPr dirty="0" sz="2400">
                <a:solidFill>
                  <a:srgbClr val="514743"/>
                </a:solidFill>
                <a:latin typeface="Calibri"/>
                <a:cs typeface="Calibri"/>
              </a:rPr>
              <a:t>Bu </a:t>
            </a:r>
            <a:r>
              <a:rPr dirty="0" sz="2400" spc="-10">
                <a:solidFill>
                  <a:srgbClr val="514743"/>
                </a:solidFill>
                <a:latin typeface="Calibri"/>
                <a:cs typeface="Calibri"/>
              </a:rPr>
              <a:t>ünitede </a:t>
            </a:r>
            <a:r>
              <a:rPr dirty="0" sz="2400" spc="-5">
                <a:solidFill>
                  <a:srgbClr val="514743"/>
                </a:solidFill>
                <a:latin typeface="Calibri"/>
                <a:cs typeface="Calibri"/>
              </a:rPr>
              <a:t>öğrencilerin  </a:t>
            </a:r>
            <a:r>
              <a:rPr dirty="0" sz="2400" spc="-15">
                <a:solidFill>
                  <a:srgbClr val="514743"/>
                </a:solidFill>
                <a:latin typeface="Calibri"/>
                <a:cs typeface="Calibri"/>
              </a:rPr>
              <a:t>görsel </a:t>
            </a:r>
            <a:r>
              <a:rPr dirty="0" sz="2400" spc="-5">
                <a:solidFill>
                  <a:srgbClr val="514743"/>
                </a:solidFill>
                <a:latin typeface="Calibri"/>
                <a:cs typeface="Calibri"/>
              </a:rPr>
              <a:t>iletişim tasarımı fikrini </a:t>
            </a:r>
            <a:r>
              <a:rPr dirty="0" sz="2400" spc="-10">
                <a:solidFill>
                  <a:srgbClr val="514743"/>
                </a:solidFill>
                <a:latin typeface="Calibri"/>
                <a:cs typeface="Calibri"/>
              </a:rPr>
              <a:t>ifade </a:t>
            </a:r>
            <a:r>
              <a:rPr dirty="0" sz="2400">
                <a:solidFill>
                  <a:srgbClr val="514743"/>
                </a:solidFill>
                <a:latin typeface="Calibri"/>
                <a:cs typeface="Calibri"/>
              </a:rPr>
              <a:t>edecek </a:t>
            </a:r>
            <a:r>
              <a:rPr dirty="0" sz="2400" spc="-5">
                <a:solidFill>
                  <a:srgbClr val="514743"/>
                </a:solidFill>
                <a:latin typeface="Calibri"/>
                <a:cs typeface="Calibri"/>
              </a:rPr>
              <a:t>sunum, mizanpaj  </a:t>
            </a:r>
            <a:r>
              <a:rPr dirty="0" sz="2400" spc="-20">
                <a:solidFill>
                  <a:srgbClr val="514743"/>
                </a:solidFill>
                <a:latin typeface="Calibri"/>
                <a:cs typeface="Calibri"/>
              </a:rPr>
              <a:t>(sayfa </a:t>
            </a:r>
            <a:r>
              <a:rPr dirty="0" sz="2400" spc="-10">
                <a:solidFill>
                  <a:srgbClr val="514743"/>
                </a:solidFill>
                <a:latin typeface="Calibri"/>
                <a:cs typeface="Calibri"/>
              </a:rPr>
              <a:t>düzenlenmesi) </a:t>
            </a:r>
            <a:r>
              <a:rPr dirty="0" sz="2400" spc="-15">
                <a:solidFill>
                  <a:srgbClr val="514743"/>
                </a:solidFill>
                <a:latin typeface="Calibri"/>
                <a:cs typeface="Calibri"/>
              </a:rPr>
              <a:t>ve farklı grafik </a:t>
            </a:r>
            <a:r>
              <a:rPr dirty="0" sz="2400" spc="-5">
                <a:solidFill>
                  <a:srgbClr val="514743"/>
                </a:solidFill>
                <a:latin typeface="Calibri"/>
                <a:cs typeface="Calibri"/>
              </a:rPr>
              <a:t>tasarımlar </a:t>
            </a:r>
            <a:r>
              <a:rPr dirty="0" sz="2400" spc="-10">
                <a:solidFill>
                  <a:srgbClr val="514743"/>
                </a:solidFill>
                <a:latin typeface="Calibri"/>
                <a:cs typeface="Calibri"/>
              </a:rPr>
              <a:t>üretmesi  </a:t>
            </a:r>
            <a:r>
              <a:rPr dirty="0" sz="2400" spc="-20">
                <a:solidFill>
                  <a:srgbClr val="514743"/>
                </a:solidFill>
                <a:latin typeface="Calibri"/>
                <a:cs typeface="Calibri"/>
              </a:rPr>
              <a:t>amaçlanmaktadır.</a:t>
            </a:r>
            <a:endParaRPr sz="2400">
              <a:latin typeface="Calibri"/>
              <a:cs typeface="Calibri"/>
            </a:endParaRPr>
          </a:p>
          <a:p>
            <a:pPr marL="228600" indent="-228600">
              <a:lnSpc>
                <a:spcPct val="100000"/>
              </a:lnSpc>
              <a:spcBef>
                <a:spcPts val="310"/>
              </a:spcBef>
              <a:buFont typeface="Wingdings"/>
              <a:buChar char=""/>
              <a:tabLst>
                <a:tab pos="229235" algn="l"/>
              </a:tabLst>
            </a:pPr>
            <a:r>
              <a:rPr dirty="0" sz="2400" spc="-65" b="1">
                <a:solidFill>
                  <a:srgbClr val="514743"/>
                </a:solidFill>
                <a:latin typeface="Calibri"/>
                <a:cs typeface="Calibri"/>
              </a:rPr>
              <a:t>TT. </a:t>
            </a:r>
            <a:r>
              <a:rPr dirty="0" sz="2400" b="1">
                <a:solidFill>
                  <a:srgbClr val="514743"/>
                </a:solidFill>
                <a:latin typeface="Calibri"/>
                <a:cs typeface="Calibri"/>
              </a:rPr>
              <a:t>8. </a:t>
            </a:r>
            <a:r>
              <a:rPr dirty="0" sz="2400" spc="-5" b="1">
                <a:solidFill>
                  <a:srgbClr val="514743"/>
                </a:solidFill>
                <a:latin typeface="Calibri"/>
                <a:cs typeface="Calibri"/>
              </a:rPr>
              <a:t>C.1. 1. </a:t>
            </a:r>
            <a:r>
              <a:rPr dirty="0" sz="2400" spc="-10" b="1">
                <a:solidFill>
                  <a:srgbClr val="514743"/>
                </a:solidFill>
                <a:latin typeface="Calibri"/>
                <a:cs typeface="Calibri"/>
              </a:rPr>
              <a:t>Görsel </a:t>
            </a:r>
            <a:r>
              <a:rPr dirty="0" sz="2400" spc="-5" b="1">
                <a:solidFill>
                  <a:srgbClr val="514743"/>
                </a:solidFill>
                <a:latin typeface="Calibri"/>
                <a:cs typeface="Calibri"/>
              </a:rPr>
              <a:t>iletişim </a:t>
            </a:r>
            <a:r>
              <a:rPr dirty="0" sz="2400" spc="-10" b="1">
                <a:solidFill>
                  <a:srgbClr val="514743"/>
                </a:solidFill>
                <a:latin typeface="Calibri"/>
                <a:cs typeface="Calibri"/>
              </a:rPr>
              <a:t>tasarımı </a:t>
            </a:r>
            <a:r>
              <a:rPr dirty="0" sz="2400" spc="-15" b="1">
                <a:solidFill>
                  <a:srgbClr val="514743"/>
                </a:solidFill>
                <a:latin typeface="Calibri"/>
                <a:cs typeface="Calibri"/>
              </a:rPr>
              <a:t>kavramını</a:t>
            </a:r>
            <a:r>
              <a:rPr dirty="0" sz="2400" spc="30" b="1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400" spc="-30" b="1">
                <a:solidFill>
                  <a:srgbClr val="514743"/>
                </a:solidFill>
                <a:latin typeface="Calibri"/>
                <a:cs typeface="Calibri"/>
              </a:rPr>
              <a:t>açıklar.</a:t>
            </a:r>
            <a:endParaRPr sz="2400">
              <a:latin typeface="Calibri"/>
              <a:cs typeface="Calibri"/>
            </a:endParaRPr>
          </a:p>
          <a:p>
            <a:pPr marL="228600" marR="796290" indent="-228600">
              <a:lnSpc>
                <a:spcPts val="2590"/>
              </a:lnSpc>
              <a:spcBef>
                <a:spcPts val="645"/>
              </a:spcBef>
              <a:buFont typeface="Wingdings"/>
              <a:buChar char=""/>
              <a:tabLst>
                <a:tab pos="229235" algn="l"/>
              </a:tabLst>
            </a:pPr>
            <a:r>
              <a:rPr dirty="0" sz="2400" spc="-5">
                <a:solidFill>
                  <a:srgbClr val="514743"/>
                </a:solidFill>
                <a:latin typeface="Calibri"/>
                <a:cs typeface="Calibri"/>
              </a:rPr>
              <a:t>İletişim, iletişim </a:t>
            </a:r>
            <a:r>
              <a:rPr dirty="0" sz="2400">
                <a:solidFill>
                  <a:srgbClr val="514743"/>
                </a:solidFill>
                <a:latin typeface="Calibri"/>
                <a:cs typeface="Calibri"/>
              </a:rPr>
              <a:t>türleri, </a:t>
            </a:r>
            <a:r>
              <a:rPr dirty="0" sz="2400" spc="-5">
                <a:solidFill>
                  <a:srgbClr val="514743"/>
                </a:solidFill>
                <a:latin typeface="Calibri"/>
                <a:cs typeface="Calibri"/>
              </a:rPr>
              <a:t>iletişim </a:t>
            </a:r>
            <a:r>
              <a:rPr dirty="0" sz="2400" spc="-15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dirty="0" sz="2400" spc="-10">
                <a:solidFill>
                  <a:srgbClr val="514743"/>
                </a:solidFill>
                <a:latin typeface="Calibri"/>
                <a:cs typeface="Calibri"/>
              </a:rPr>
              <a:t>görselliğin </a:t>
            </a:r>
            <a:r>
              <a:rPr dirty="0" sz="2400">
                <a:solidFill>
                  <a:srgbClr val="514743"/>
                </a:solidFill>
                <a:latin typeface="Calibri"/>
                <a:cs typeface="Calibri"/>
              </a:rPr>
              <a:t>insanla ilişkisi  </a:t>
            </a:r>
            <a:r>
              <a:rPr dirty="0" sz="2400" spc="-10">
                <a:solidFill>
                  <a:srgbClr val="514743"/>
                </a:solidFill>
                <a:latin typeface="Calibri"/>
                <a:cs typeface="Calibri"/>
              </a:rPr>
              <a:t>üzerinde</a:t>
            </a:r>
            <a:r>
              <a:rPr dirty="0" sz="2400" spc="-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400" spc="-35">
                <a:solidFill>
                  <a:srgbClr val="514743"/>
                </a:solidFill>
                <a:latin typeface="Calibri"/>
                <a:cs typeface="Calibri"/>
              </a:rPr>
              <a:t>durulur.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49902" y="6433210"/>
            <a:ext cx="30937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5">
                <a:solidFill>
                  <a:srgbClr val="9D8F87"/>
                </a:solidFill>
                <a:latin typeface="Euphemia"/>
                <a:cs typeface="Euphemia"/>
              </a:rPr>
              <a:t>Teknoloji</a:t>
            </a:r>
            <a:r>
              <a:rPr dirty="0" sz="1200" spc="-265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>
                <a:solidFill>
                  <a:srgbClr val="9D8F87"/>
                </a:solidFill>
                <a:latin typeface="Euphemia"/>
                <a:cs typeface="Euphemia"/>
              </a:rPr>
              <a:t>ve</a:t>
            </a:r>
            <a:r>
              <a:rPr dirty="0" sz="1200" spc="-254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25">
                <a:solidFill>
                  <a:srgbClr val="9D8F87"/>
                </a:solidFill>
                <a:latin typeface="Euphemia"/>
                <a:cs typeface="Euphemia"/>
              </a:rPr>
              <a:t>Tasarım</a:t>
            </a:r>
            <a:r>
              <a:rPr dirty="0" sz="1200" spc="-240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5">
                <a:solidFill>
                  <a:srgbClr val="9D8F87"/>
                </a:solidFill>
                <a:latin typeface="Euphemia"/>
                <a:cs typeface="Euphemia"/>
              </a:rPr>
              <a:t>Dersi</a:t>
            </a:r>
            <a:r>
              <a:rPr dirty="0" sz="1200" spc="-250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10">
                <a:solidFill>
                  <a:srgbClr val="9D8F87"/>
                </a:solidFill>
                <a:latin typeface="Euphemia"/>
                <a:cs typeface="Euphemia"/>
              </a:rPr>
              <a:t>Ö</a:t>
            </a:r>
            <a:r>
              <a:rPr dirty="0" sz="1200" spc="-10">
                <a:solidFill>
                  <a:srgbClr val="9D8F87"/>
                </a:solidFill>
                <a:latin typeface="Arial"/>
                <a:cs typeface="Arial"/>
              </a:rPr>
              <a:t>ğ</a:t>
            </a:r>
            <a:r>
              <a:rPr dirty="0" sz="1200" spc="-10">
                <a:solidFill>
                  <a:srgbClr val="9D8F87"/>
                </a:solidFill>
                <a:latin typeface="Euphemia"/>
                <a:cs typeface="Euphemia"/>
              </a:rPr>
              <a:t>retim</a:t>
            </a:r>
            <a:r>
              <a:rPr dirty="0" sz="1200" spc="-245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15">
                <a:solidFill>
                  <a:srgbClr val="9D8F87"/>
                </a:solidFill>
                <a:latin typeface="Euphemia"/>
                <a:cs typeface="Euphemia"/>
              </a:rPr>
              <a:t>Programı</a:t>
            </a:r>
            <a:endParaRPr sz="1200">
              <a:latin typeface="Euphemia"/>
              <a:cs typeface="Euphem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055986" y="76161"/>
            <a:ext cx="1890776" cy="11065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401244" y="4559524"/>
            <a:ext cx="1335109" cy="13351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87488" y="4536110"/>
            <a:ext cx="1345301" cy="13640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504" y="663955"/>
            <a:ext cx="402526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">
                <a:latin typeface="Calibri"/>
                <a:cs typeface="Calibri"/>
              </a:rPr>
              <a:t>8.C. </a:t>
            </a:r>
            <a:r>
              <a:rPr dirty="0" sz="2800" spc="-45">
                <a:latin typeface="Calibri"/>
                <a:cs typeface="Calibri"/>
              </a:rPr>
              <a:t>YAPILI </a:t>
            </a:r>
            <a:r>
              <a:rPr dirty="0" sz="2800" spc="-10">
                <a:latin typeface="Calibri"/>
                <a:cs typeface="Calibri"/>
              </a:rPr>
              <a:t>ÇEVRE </a:t>
            </a:r>
            <a:r>
              <a:rPr dirty="0" sz="2800" spc="-5">
                <a:latin typeface="Calibri"/>
                <a:cs typeface="Calibri"/>
              </a:rPr>
              <a:t>VE</a:t>
            </a:r>
            <a:r>
              <a:rPr dirty="0" sz="2800" spc="7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ÜRÜN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296" y="5792430"/>
            <a:ext cx="953287" cy="956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04900" y="1600200"/>
            <a:ext cx="9982200" cy="1908175"/>
          </a:xfrm>
          <a:prstGeom prst="rect">
            <a:avLst/>
          </a:prstGeom>
          <a:solidFill>
            <a:srgbClr val="FFFFF3"/>
          </a:solidFill>
          <a:ln w="9525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228600" indent="-228600">
              <a:lnSpc>
                <a:spcPts val="2395"/>
              </a:lnSpc>
              <a:buFont typeface="Wingdings"/>
              <a:buChar char=""/>
              <a:tabLst>
                <a:tab pos="229235" algn="l"/>
              </a:tabLst>
            </a:pPr>
            <a:r>
              <a:rPr dirty="0" sz="2000" spc="-45" b="1">
                <a:solidFill>
                  <a:srgbClr val="514743"/>
                </a:solidFill>
                <a:latin typeface="Calibri"/>
                <a:cs typeface="Calibri"/>
              </a:rPr>
              <a:t>TT.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8. 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C.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1. 2. </a:t>
            </a:r>
            <a:r>
              <a:rPr dirty="0" sz="2000" spc="-15" b="1">
                <a:solidFill>
                  <a:srgbClr val="514743"/>
                </a:solidFill>
                <a:latin typeface="Calibri"/>
                <a:cs typeface="Calibri"/>
              </a:rPr>
              <a:t>Grafik 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tasarım eleman </a:t>
            </a:r>
            <a:r>
              <a:rPr dirty="0" sz="2000" spc="-15" b="1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dirty="0" sz="2000" spc="-10" b="1">
                <a:solidFill>
                  <a:srgbClr val="514743"/>
                </a:solidFill>
                <a:latin typeface="Calibri"/>
                <a:cs typeface="Calibri"/>
              </a:rPr>
              <a:t>ilkelerini kullanarak 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ürün</a:t>
            </a:r>
            <a:r>
              <a:rPr dirty="0" sz="2000" spc="15" b="1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30" b="1">
                <a:solidFill>
                  <a:srgbClr val="514743"/>
                </a:solidFill>
                <a:latin typeface="Calibri"/>
                <a:cs typeface="Calibri"/>
              </a:rPr>
              <a:t>tasarlar.</a:t>
            </a:r>
            <a:endParaRPr sz="2000">
              <a:latin typeface="Calibri"/>
              <a:cs typeface="Calibri"/>
            </a:endParaRPr>
          </a:p>
          <a:p>
            <a:pPr marL="228600" indent="-228600">
              <a:lnSpc>
                <a:spcPts val="2280"/>
              </a:lnSpc>
              <a:spcBef>
                <a:spcPts val="360"/>
              </a:spcBef>
              <a:buFont typeface="Wingdings"/>
              <a:buChar char=""/>
              <a:tabLst>
                <a:tab pos="229235" algn="l"/>
              </a:tabLst>
            </a:pP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Hayali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bir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kurum,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kuruluş </a:t>
            </a:r>
            <a:r>
              <a:rPr dirty="0" sz="2000" spc="-20">
                <a:solidFill>
                  <a:srgbClr val="514743"/>
                </a:solidFill>
                <a:latin typeface="Calibri"/>
                <a:cs typeface="Calibri"/>
              </a:rPr>
              <a:t>veya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ürün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üzerinde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sanat/tasarım elemanları çizgi, renk,</a:t>
            </a:r>
            <a:r>
              <a:rPr dirty="0" sz="2000" spc="12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doku,</a:t>
            </a:r>
            <a:endParaRPr sz="2000">
              <a:latin typeface="Calibri"/>
              <a:cs typeface="Calibri"/>
            </a:endParaRPr>
          </a:p>
          <a:p>
            <a:pPr marL="228600" marR="45085">
              <a:lnSpc>
                <a:spcPts val="2160"/>
              </a:lnSpc>
              <a:spcBef>
                <a:spcPts val="155"/>
              </a:spcBef>
            </a:pP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mekân,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biçim/form ile denge, simetri, vurgu, ritim, çeşitlilik,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hareket,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oran-orantı,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bütünlük vb. 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sanat/tasarım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ilkelerini kullanarak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logo </a:t>
            </a:r>
            <a:r>
              <a:rPr dirty="0" sz="2000" spc="-20">
                <a:solidFill>
                  <a:srgbClr val="514743"/>
                </a:solidFill>
                <a:latin typeface="Calibri"/>
                <a:cs typeface="Calibri"/>
              </a:rPr>
              <a:t>veya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amblem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tasarlaması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üzerinde</a:t>
            </a:r>
            <a:r>
              <a:rPr dirty="0" sz="2000" spc="12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30">
                <a:solidFill>
                  <a:srgbClr val="514743"/>
                </a:solidFill>
                <a:latin typeface="Calibri"/>
                <a:cs typeface="Calibri"/>
              </a:rPr>
              <a:t>durulur.</a:t>
            </a:r>
            <a:endParaRPr sz="2000">
              <a:latin typeface="Calibri"/>
              <a:cs typeface="Calibri"/>
            </a:endParaRPr>
          </a:p>
          <a:p>
            <a:pPr marL="228600" indent="-228600">
              <a:lnSpc>
                <a:spcPts val="2280"/>
              </a:lnSpc>
              <a:spcBef>
                <a:spcPts val="325"/>
              </a:spcBef>
              <a:buFont typeface="Wingdings"/>
              <a:buChar char=""/>
              <a:tabLst>
                <a:tab pos="229235" algn="l"/>
              </a:tabLst>
            </a:pPr>
            <a:r>
              <a:rPr dirty="0" sz="2000" spc="-45" b="1">
                <a:solidFill>
                  <a:srgbClr val="514743"/>
                </a:solidFill>
                <a:latin typeface="Calibri"/>
                <a:cs typeface="Calibri"/>
              </a:rPr>
              <a:t>TT.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8. 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C.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1. 3. </a:t>
            </a:r>
            <a:r>
              <a:rPr dirty="0" sz="2000" spc="-20" b="1">
                <a:solidFill>
                  <a:srgbClr val="514743"/>
                </a:solidFill>
                <a:latin typeface="Calibri"/>
                <a:cs typeface="Calibri"/>
              </a:rPr>
              <a:t>Tasarladığı </a:t>
            </a:r>
            <a:r>
              <a:rPr dirty="0" sz="2000" spc="-15" b="1">
                <a:solidFill>
                  <a:srgbClr val="514743"/>
                </a:solidFill>
                <a:latin typeface="Calibri"/>
                <a:cs typeface="Calibri"/>
              </a:rPr>
              <a:t>grafik 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tasarım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ürününü </a:t>
            </a:r>
            <a:r>
              <a:rPr dirty="0" sz="2000" spc="-10" b="1">
                <a:solidFill>
                  <a:srgbClr val="514743"/>
                </a:solidFill>
                <a:latin typeface="Calibri"/>
                <a:cs typeface="Calibri"/>
              </a:rPr>
              <a:t>geri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bildirimler doğrultusunda</a:t>
            </a:r>
            <a:r>
              <a:rPr dirty="0" sz="2000" spc="-35" b="1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514743"/>
                </a:solidFill>
                <a:latin typeface="Calibri"/>
                <a:cs typeface="Calibri"/>
              </a:rPr>
              <a:t>yeniden</a:t>
            </a:r>
            <a:endParaRPr sz="2000">
              <a:latin typeface="Calibri"/>
              <a:cs typeface="Calibri"/>
            </a:endParaRPr>
          </a:p>
          <a:p>
            <a:pPr marL="228600">
              <a:lnSpc>
                <a:spcPts val="2280"/>
              </a:lnSpc>
            </a:pPr>
            <a:r>
              <a:rPr dirty="0" sz="2000" spc="-20" b="1">
                <a:solidFill>
                  <a:srgbClr val="514743"/>
                </a:solidFill>
                <a:latin typeface="Calibri"/>
                <a:cs typeface="Calibri"/>
              </a:rPr>
              <a:t>yapılandırır.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62602" y="6431846"/>
            <a:ext cx="3068320" cy="2006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1200" spc="-15">
                <a:solidFill>
                  <a:srgbClr val="9D8F87"/>
                </a:solidFill>
                <a:latin typeface="Euphemia"/>
                <a:cs typeface="Euphemia"/>
              </a:rPr>
              <a:t>Teknoloji</a:t>
            </a:r>
            <a:r>
              <a:rPr dirty="0" sz="1200" spc="-265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>
                <a:solidFill>
                  <a:srgbClr val="9D8F87"/>
                </a:solidFill>
                <a:latin typeface="Euphemia"/>
                <a:cs typeface="Euphemia"/>
              </a:rPr>
              <a:t>ve</a:t>
            </a:r>
            <a:r>
              <a:rPr dirty="0" sz="1200" spc="-254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25">
                <a:solidFill>
                  <a:srgbClr val="9D8F87"/>
                </a:solidFill>
                <a:latin typeface="Euphemia"/>
                <a:cs typeface="Euphemia"/>
              </a:rPr>
              <a:t>Tasarım</a:t>
            </a:r>
            <a:r>
              <a:rPr dirty="0" sz="1200" spc="-240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5">
                <a:solidFill>
                  <a:srgbClr val="9D8F87"/>
                </a:solidFill>
                <a:latin typeface="Euphemia"/>
                <a:cs typeface="Euphemia"/>
              </a:rPr>
              <a:t>Dersi</a:t>
            </a:r>
            <a:r>
              <a:rPr dirty="0" sz="1200" spc="-250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10">
                <a:solidFill>
                  <a:srgbClr val="9D8F87"/>
                </a:solidFill>
                <a:latin typeface="Euphemia"/>
                <a:cs typeface="Euphemia"/>
              </a:rPr>
              <a:t>Ö</a:t>
            </a:r>
            <a:r>
              <a:rPr dirty="0" sz="1200" spc="-10">
                <a:solidFill>
                  <a:srgbClr val="9D8F87"/>
                </a:solidFill>
                <a:latin typeface="Arial"/>
                <a:cs typeface="Arial"/>
              </a:rPr>
              <a:t>ğ</a:t>
            </a:r>
            <a:r>
              <a:rPr dirty="0" sz="1200" spc="-10">
                <a:solidFill>
                  <a:srgbClr val="9D8F87"/>
                </a:solidFill>
                <a:latin typeface="Euphemia"/>
                <a:cs typeface="Euphemia"/>
              </a:rPr>
              <a:t>retim</a:t>
            </a:r>
            <a:r>
              <a:rPr dirty="0" sz="1200" spc="-245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15">
                <a:solidFill>
                  <a:srgbClr val="9D8F87"/>
                </a:solidFill>
                <a:latin typeface="Euphemia"/>
                <a:cs typeface="Euphemia"/>
              </a:rPr>
              <a:t>Programı</a:t>
            </a:r>
            <a:endParaRPr sz="1200">
              <a:latin typeface="Euphemia"/>
              <a:cs typeface="Euphem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055986" y="76161"/>
            <a:ext cx="1890776" cy="11065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179826" y="3788930"/>
            <a:ext cx="5830824" cy="28373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164358" y="4490446"/>
            <a:ext cx="1335109" cy="13351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597069" y="4444006"/>
            <a:ext cx="1345301" cy="13640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504" y="663955"/>
            <a:ext cx="402526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">
                <a:latin typeface="Calibri"/>
                <a:cs typeface="Calibri"/>
              </a:rPr>
              <a:t>8.C. </a:t>
            </a:r>
            <a:r>
              <a:rPr dirty="0" sz="2800" spc="-45">
                <a:latin typeface="Calibri"/>
                <a:cs typeface="Calibri"/>
              </a:rPr>
              <a:t>YAPILI </a:t>
            </a:r>
            <a:r>
              <a:rPr dirty="0" sz="2800" spc="-10">
                <a:latin typeface="Calibri"/>
                <a:cs typeface="Calibri"/>
              </a:rPr>
              <a:t>ÇEVRE </a:t>
            </a:r>
            <a:r>
              <a:rPr dirty="0" sz="2800" spc="-5">
                <a:latin typeface="Calibri"/>
                <a:cs typeface="Calibri"/>
              </a:rPr>
              <a:t>VE</a:t>
            </a:r>
            <a:r>
              <a:rPr dirty="0" sz="2800" spc="7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ÜRÜN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296" y="5792430"/>
            <a:ext cx="953287" cy="956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903348" y="2066798"/>
            <a:ext cx="8152765" cy="2539365"/>
          </a:xfrm>
          <a:custGeom>
            <a:avLst/>
            <a:gdLst/>
            <a:ahLst/>
            <a:cxnLst/>
            <a:rect l="l" t="t" r="r" b="b"/>
            <a:pathLst>
              <a:path w="8152765" h="2539365">
                <a:moveTo>
                  <a:pt x="0" y="2539110"/>
                </a:moveTo>
                <a:lnTo>
                  <a:pt x="8152638" y="2539110"/>
                </a:lnTo>
                <a:lnTo>
                  <a:pt x="8152638" y="0"/>
                </a:lnTo>
                <a:lnTo>
                  <a:pt x="0" y="0"/>
                </a:lnTo>
                <a:lnTo>
                  <a:pt x="0" y="253911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890776" y="2007949"/>
            <a:ext cx="7947659" cy="2525395"/>
          </a:xfrm>
          <a:prstGeom prst="rect">
            <a:avLst/>
          </a:prstGeom>
        </p:spPr>
        <p:txBody>
          <a:bodyPr wrap="square" lIns="0" tIns="5778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55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 sz="2000" spc="-45" b="1">
                <a:solidFill>
                  <a:srgbClr val="514743"/>
                </a:solidFill>
                <a:latin typeface="Calibri"/>
                <a:cs typeface="Calibri"/>
              </a:rPr>
              <a:t>TT.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8. 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C.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1. 4. </a:t>
            </a:r>
            <a:r>
              <a:rPr dirty="0" sz="2000" spc="-35" b="1">
                <a:solidFill>
                  <a:srgbClr val="514743"/>
                </a:solidFill>
                <a:latin typeface="Calibri"/>
                <a:cs typeface="Calibri"/>
              </a:rPr>
              <a:t>Yayın </a:t>
            </a:r>
            <a:r>
              <a:rPr dirty="0" sz="2000" spc="-15" b="1">
                <a:solidFill>
                  <a:srgbClr val="514743"/>
                </a:solidFill>
                <a:latin typeface="Calibri"/>
                <a:cs typeface="Calibri"/>
              </a:rPr>
              <a:t>grafiği 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tasarımı </a:t>
            </a:r>
            <a:r>
              <a:rPr dirty="0" sz="2000" spc="-15" b="1">
                <a:solidFill>
                  <a:srgbClr val="514743"/>
                </a:solidFill>
                <a:latin typeface="Calibri"/>
                <a:cs typeface="Calibri"/>
              </a:rPr>
              <a:t>kavramını</a:t>
            </a:r>
            <a:r>
              <a:rPr dirty="0" sz="2000" spc="0" b="1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25" b="1">
                <a:solidFill>
                  <a:srgbClr val="514743"/>
                </a:solidFill>
                <a:latin typeface="Calibri"/>
                <a:cs typeface="Calibri"/>
              </a:rPr>
              <a:t>açıklar.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ts val="2280"/>
              </a:lnSpc>
              <a:spcBef>
                <a:spcPts val="365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Kitap,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dergi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dirty="0" sz="2000" spc="-20">
                <a:solidFill>
                  <a:srgbClr val="514743"/>
                </a:solidFill>
                <a:latin typeface="Calibri"/>
                <a:cs typeface="Calibri"/>
              </a:rPr>
              <a:t>gazete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gibi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masaüstü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yayıncılık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ürünlerinden</a:t>
            </a:r>
            <a:r>
              <a:rPr dirty="0" sz="2000" spc="6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örnekler</a:t>
            </a:r>
            <a:endParaRPr sz="2000">
              <a:latin typeface="Calibri"/>
              <a:cs typeface="Calibri"/>
            </a:endParaRPr>
          </a:p>
          <a:p>
            <a:pPr algn="just" marL="241300">
              <a:lnSpc>
                <a:spcPts val="2280"/>
              </a:lnSpc>
            </a:pP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üzerinde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30">
                <a:solidFill>
                  <a:srgbClr val="514743"/>
                </a:solidFill>
                <a:latin typeface="Calibri"/>
                <a:cs typeface="Calibri"/>
              </a:rPr>
              <a:t>durulur.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60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 sz="2000" spc="-45" b="1">
                <a:solidFill>
                  <a:srgbClr val="514743"/>
                </a:solidFill>
                <a:latin typeface="Calibri"/>
                <a:cs typeface="Calibri"/>
              </a:rPr>
              <a:t>TT.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8. 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C.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1. 5. 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Mizanpaj </a:t>
            </a:r>
            <a:r>
              <a:rPr dirty="0" sz="2000" spc="-10" b="1">
                <a:solidFill>
                  <a:srgbClr val="514743"/>
                </a:solidFill>
                <a:latin typeface="Calibri"/>
                <a:cs typeface="Calibri"/>
              </a:rPr>
              <a:t>ilkelerini</a:t>
            </a:r>
            <a:r>
              <a:rPr dirty="0" sz="2000" spc="-20" b="1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25" b="1">
                <a:solidFill>
                  <a:srgbClr val="514743"/>
                </a:solidFill>
                <a:latin typeface="Calibri"/>
                <a:cs typeface="Calibri"/>
              </a:rPr>
              <a:t>açıklar.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ts val="2280"/>
              </a:lnSpc>
              <a:spcBef>
                <a:spcPts val="360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Bir </a:t>
            </a:r>
            <a:r>
              <a:rPr dirty="0" sz="2000" spc="-20">
                <a:solidFill>
                  <a:srgbClr val="514743"/>
                </a:solidFill>
                <a:latin typeface="Calibri"/>
                <a:cs typeface="Calibri"/>
              </a:rPr>
              <a:t>gazete veya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derginin </a:t>
            </a:r>
            <a:r>
              <a:rPr dirty="0" sz="2000" spc="-20">
                <a:solidFill>
                  <a:srgbClr val="514743"/>
                </a:solidFill>
                <a:latin typeface="Calibri"/>
                <a:cs typeface="Calibri"/>
              </a:rPr>
              <a:t>sayfa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düzenini (mizanpaj) oluşturan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çeşitli</a:t>
            </a:r>
            <a:r>
              <a:rPr dirty="0" sz="2000" spc="20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ögelerin</a:t>
            </a:r>
            <a:endParaRPr sz="2000">
              <a:latin typeface="Calibri"/>
              <a:cs typeface="Calibri"/>
            </a:endParaRPr>
          </a:p>
          <a:p>
            <a:pPr algn="just" marL="241300" marR="405765">
              <a:lnSpc>
                <a:spcPts val="2160"/>
              </a:lnSpc>
              <a:spcBef>
                <a:spcPts val="150"/>
              </a:spcBef>
            </a:pP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açıklanması; bir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sayfa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tasarımında anlatımı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oluşturan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(kompozisyonun) 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vurgu, odak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noktası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oluşturma, birlik, elemanlar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arası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geçiş, çeşitlilik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ve  karşıtlık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gibi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temel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bileşenler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üzerinde</a:t>
            </a:r>
            <a:r>
              <a:rPr dirty="0" sz="2000" spc="9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30">
                <a:solidFill>
                  <a:srgbClr val="514743"/>
                </a:solidFill>
                <a:latin typeface="Calibri"/>
                <a:cs typeface="Calibri"/>
              </a:rPr>
              <a:t>durulur.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49902" y="6433210"/>
            <a:ext cx="30937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5">
                <a:solidFill>
                  <a:srgbClr val="9D8F87"/>
                </a:solidFill>
                <a:latin typeface="Euphemia"/>
                <a:cs typeface="Euphemia"/>
              </a:rPr>
              <a:t>Teknoloji</a:t>
            </a:r>
            <a:r>
              <a:rPr dirty="0" sz="1200" spc="-265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>
                <a:solidFill>
                  <a:srgbClr val="9D8F87"/>
                </a:solidFill>
                <a:latin typeface="Euphemia"/>
                <a:cs typeface="Euphemia"/>
              </a:rPr>
              <a:t>ve</a:t>
            </a:r>
            <a:r>
              <a:rPr dirty="0" sz="1200" spc="-254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25">
                <a:solidFill>
                  <a:srgbClr val="9D8F87"/>
                </a:solidFill>
                <a:latin typeface="Euphemia"/>
                <a:cs typeface="Euphemia"/>
              </a:rPr>
              <a:t>Tasarım</a:t>
            </a:r>
            <a:r>
              <a:rPr dirty="0" sz="1200" spc="-240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5">
                <a:solidFill>
                  <a:srgbClr val="9D8F87"/>
                </a:solidFill>
                <a:latin typeface="Euphemia"/>
                <a:cs typeface="Euphemia"/>
              </a:rPr>
              <a:t>Dersi</a:t>
            </a:r>
            <a:r>
              <a:rPr dirty="0" sz="1200" spc="-250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10">
                <a:solidFill>
                  <a:srgbClr val="9D8F87"/>
                </a:solidFill>
                <a:latin typeface="Euphemia"/>
                <a:cs typeface="Euphemia"/>
              </a:rPr>
              <a:t>Ö</a:t>
            </a:r>
            <a:r>
              <a:rPr dirty="0" sz="1200" spc="-10">
                <a:solidFill>
                  <a:srgbClr val="9D8F87"/>
                </a:solidFill>
                <a:latin typeface="Arial"/>
                <a:cs typeface="Arial"/>
              </a:rPr>
              <a:t>ğ</a:t>
            </a:r>
            <a:r>
              <a:rPr dirty="0" sz="1200" spc="-10">
                <a:solidFill>
                  <a:srgbClr val="9D8F87"/>
                </a:solidFill>
                <a:latin typeface="Euphemia"/>
                <a:cs typeface="Euphemia"/>
              </a:rPr>
              <a:t>retim</a:t>
            </a:r>
            <a:r>
              <a:rPr dirty="0" sz="1200" spc="-245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15">
                <a:solidFill>
                  <a:srgbClr val="9D8F87"/>
                </a:solidFill>
                <a:latin typeface="Euphemia"/>
                <a:cs typeface="Euphemia"/>
              </a:rPr>
              <a:t>Programı</a:t>
            </a:r>
            <a:endParaRPr sz="1200">
              <a:latin typeface="Euphemia"/>
              <a:cs typeface="Euphem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055986" y="76161"/>
            <a:ext cx="1890776" cy="11065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401244" y="4559524"/>
            <a:ext cx="1335109" cy="13351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87488" y="4536110"/>
            <a:ext cx="1345301" cy="13640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504" y="663955"/>
            <a:ext cx="402526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">
                <a:latin typeface="Calibri"/>
                <a:cs typeface="Calibri"/>
              </a:rPr>
              <a:t>8.C. </a:t>
            </a:r>
            <a:r>
              <a:rPr dirty="0" sz="2800" spc="-45">
                <a:latin typeface="Calibri"/>
                <a:cs typeface="Calibri"/>
              </a:rPr>
              <a:t>YAPILI </a:t>
            </a:r>
            <a:r>
              <a:rPr dirty="0" sz="2800" spc="-10">
                <a:latin typeface="Calibri"/>
                <a:cs typeface="Calibri"/>
              </a:rPr>
              <a:t>ÇEVRE </a:t>
            </a:r>
            <a:r>
              <a:rPr dirty="0" sz="2800" spc="-5">
                <a:latin typeface="Calibri"/>
                <a:cs typeface="Calibri"/>
              </a:rPr>
              <a:t>VE</a:t>
            </a:r>
            <a:r>
              <a:rPr dirty="0" sz="2800" spc="7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ÜRÜN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296" y="5792430"/>
            <a:ext cx="953287" cy="956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04900" y="1600200"/>
            <a:ext cx="9982200" cy="1708150"/>
          </a:xfrm>
          <a:prstGeom prst="rect">
            <a:avLst/>
          </a:prstGeom>
          <a:solidFill>
            <a:srgbClr val="FFFFF3"/>
          </a:solidFill>
          <a:ln w="9525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228600" indent="-228600">
              <a:lnSpc>
                <a:spcPts val="2395"/>
              </a:lnSpc>
              <a:buFont typeface="Wingdings"/>
              <a:buChar char=""/>
              <a:tabLst>
                <a:tab pos="229235" algn="l"/>
              </a:tabLst>
            </a:pPr>
            <a:r>
              <a:rPr dirty="0" sz="2000" spc="-45" b="1">
                <a:solidFill>
                  <a:srgbClr val="514743"/>
                </a:solidFill>
                <a:latin typeface="Calibri"/>
                <a:cs typeface="Calibri"/>
              </a:rPr>
              <a:t>TT.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8. 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C.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1. 6. 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Mizanpaj </a:t>
            </a:r>
            <a:r>
              <a:rPr dirty="0" sz="2000" spc="-10" b="1">
                <a:solidFill>
                  <a:srgbClr val="514743"/>
                </a:solidFill>
                <a:latin typeface="Calibri"/>
                <a:cs typeface="Calibri"/>
              </a:rPr>
              <a:t>ilkelerini kullanarak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bir 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tasarım</a:t>
            </a:r>
            <a:r>
              <a:rPr dirty="0" sz="2000" spc="-35" b="1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20" b="1">
                <a:solidFill>
                  <a:srgbClr val="514743"/>
                </a:solidFill>
                <a:latin typeface="Calibri"/>
                <a:cs typeface="Calibri"/>
              </a:rPr>
              <a:t>oluşturur.</a:t>
            </a:r>
            <a:endParaRPr sz="2000">
              <a:latin typeface="Calibri"/>
              <a:cs typeface="Calibri"/>
            </a:endParaRPr>
          </a:p>
          <a:p>
            <a:pPr marL="228600" indent="-228600">
              <a:lnSpc>
                <a:spcPts val="2280"/>
              </a:lnSpc>
              <a:spcBef>
                <a:spcPts val="360"/>
              </a:spcBef>
              <a:buFont typeface="Wingdings"/>
              <a:buChar char=""/>
              <a:tabLst>
                <a:tab pos="229235" algn="l"/>
              </a:tabLst>
            </a:pP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Kitap,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dergi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dirty="0" sz="2000" spc="-20">
                <a:solidFill>
                  <a:srgbClr val="514743"/>
                </a:solidFill>
                <a:latin typeface="Calibri"/>
                <a:cs typeface="Calibri"/>
              </a:rPr>
              <a:t>gazete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gibi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masaüstü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yayıncılık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ürünlerinden biri,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grup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çalışması</a:t>
            </a:r>
            <a:r>
              <a:rPr dirty="0" sz="2000" spc="11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yapılarak</a:t>
            </a:r>
            <a:endParaRPr sz="2000">
              <a:latin typeface="Calibri"/>
              <a:cs typeface="Calibri"/>
            </a:endParaRPr>
          </a:p>
          <a:p>
            <a:pPr marL="228600">
              <a:lnSpc>
                <a:spcPts val="2280"/>
              </a:lnSpc>
            </a:pPr>
            <a:r>
              <a:rPr dirty="0" sz="2000" spc="-25">
                <a:solidFill>
                  <a:srgbClr val="514743"/>
                </a:solidFill>
                <a:latin typeface="Calibri"/>
                <a:cs typeface="Calibri"/>
              </a:rPr>
              <a:t>tasarlanır.</a:t>
            </a:r>
            <a:endParaRPr sz="2000">
              <a:latin typeface="Calibri"/>
              <a:cs typeface="Calibri"/>
            </a:endParaRPr>
          </a:p>
          <a:p>
            <a:pPr marL="228600" indent="-228600">
              <a:lnSpc>
                <a:spcPct val="100000"/>
              </a:lnSpc>
              <a:spcBef>
                <a:spcPts val="360"/>
              </a:spcBef>
              <a:buFont typeface="Wingdings"/>
              <a:buChar char=""/>
              <a:tabLst>
                <a:tab pos="229235" algn="l"/>
              </a:tabLst>
            </a:pPr>
            <a:r>
              <a:rPr dirty="0" sz="2000" spc="-45" b="1">
                <a:solidFill>
                  <a:srgbClr val="514743"/>
                </a:solidFill>
                <a:latin typeface="Calibri"/>
                <a:cs typeface="Calibri"/>
              </a:rPr>
              <a:t>TT.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8. 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C.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1. 7. Seçtiği herhangi bir 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ürün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için 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tanıtım </a:t>
            </a:r>
            <a:r>
              <a:rPr dirty="0" sz="2000" spc="-15" b="1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pazarlama tekniklerini</a:t>
            </a:r>
            <a:r>
              <a:rPr dirty="0" sz="2000" spc="-70" b="1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30" b="1">
                <a:solidFill>
                  <a:srgbClr val="514743"/>
                </a:solidFill>
                <a:latin typeface="Calibri"/>
                <a:cs typeface="Calibri"/>
              </a:rPr>
              <a:t>uygular.</a:t>
            </a:r>
            <a:endParaRPr sz="2000">
              <a:latin typeface="Calibri"/>
              <a:cs typeface="Calibri"/>
            </a:endParaRPr>
          </a:p>
          <a:p>
            <a:pPr marL="228600" indent="-228600">
              <a:lnSpc>
                <a:spcPct val="100000"/>
              </a:lnSpc>
              <a:spcBef>
                <a:spcPts val="360"/>
              </a:spcBef>
              <a:buFont typeface="Wingdings"/>
              <a:buChar char=""/>
              <a:tabLst>
                <a:tab pos="229235" algn="l"/>
              </a:tabLst>
            </a:pPr>
            <a:r>
              <a:rPr dirty="0" sz="2000" spc="-25">
                <a:solidFill>
                  <a:srgbClr val="514743"/>
                </a:solidFill>
                <a:latin typeface="Calibri"/>
                <a:cs typeface="Calibri"/>
              </a:rPr>
              <a:t>Tanıtım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pazarlama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teknileri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olarak marka, reklam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senaryosu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reklam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filmi</a:t>
            </a:r>
            <a:r>
              <a:rPr dirty="0" sz="2000" spc="25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514743"/>
                </a:solidFill>
                <a:latin typeface="Calibri"/>
                <a:cs typeface="Calibri"/>
              </a:rPr>
              <a:t>hazırlatılır.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62602" y="6431846"/>
            <a:ext cx="3068320" cy="2006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1200" spc="-15">
                <a:solidFill>
                  <a:srgbClr val="9D8F87"/>
                </a:solidFill>
                <a:latin typeface="Euphemia"/>
                <a:cs typeface="Euphemia"/>
              </a:rPr>
              <a:t>Teknoloji</a:t>
            </a:r>
            <a:r>
              <a:rPr dirty="0" sz="1200" spc="-265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>
                <a:solidFill>
                  <a:srgbClr val="9D8F87"/>
                </a:solidFill>
                <a:latin typeface="Euphemia"/>
                <a:cs typeface="Euphemia"/>
              </a:rPr>
              <a:t>ve</a:t>
            </a:r>
            <a:r>
              <a:rPr dirty="0" sz="1200" spc="-254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25">
                <a:solidFill>
                  <a:srgbClr val="9D8F87"/>
                </a:solidFill>
                <a:latin typeface="Euphemia"/>
                <a:cs typeface="Euphemia"/>
              </a:rPr>
              <a:t>Tasarım</a:t>
            </a:r>
            <a:r>
              <a:rPr dirty="0" sz="1200" spc="-240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5">
                <a:solidFill>
                  <a:srgbClr val="9D8F87"/>
                </a:solidFill>
                <a:latin typeface="Euphemia"/>
                <a:cs typeface="Euphemia"/>
              </a:rPr>
              <a:t>Dersi</a:t>
            </a:r>
            <a:r>
              <a:rPr dirty="0" sz="1200" spc="-250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10">
                <a:solidFill>
                  <a:srgbClr val="9D8F87"/>
                </a:solidFill>
                <a:latin typeface="Euphemia"/>
                <a:cs typeface="Euphemia"/>
              </a:rPr>
              <a:t>Ö</a:t>
            </a:r>
            <a:r>
              <a:rPr dirty="0" sz="1200" spc="-10">
                <a:solidFill>
                  <a:srgbClr val="9D8F87"/>
                </a:solidFill>
                <a:latin typeface="Arial"/>
                <a:cs typeface="Arial"/>
              </a:rPr>
              <a:t>ğ</a:t>
            </a:r>
            <a:r>
              <a:rPr dirty="0" sz="1200" spc="-10">
                <a:solidFill>
                  <a:srgbClr val="9D8F87"/>
                </a:solidFill>
                <a:latin typeface="Euphemia"/>
                <a:cs typeface="Euphemia"/>
              </a:rPr>
              <a:t>retim</a:t>
            </a:r>
            <a:r>
              <a:rPr dirty="0" sz="1200" spc="-245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15">
                <a:solidFill>
                  <a:srgbClr val="9D8F87"/>
                </a:solidFill>
                <a:latin typeface="Euphemia"/>
                <a:cs typeface="Euphemia"/>
              </a:rPr>
              <a:t>Programı</a:t>
            </a:r>
            <a:endParaRPr sz="1200">
              <a:latin typeface="Euphemia"/>
              <a:cs typeface="Euphem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055986" y="76161"/>
            <a:ext cx="1890776" cy="11065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858389" y="3352812"/>
            <a:ext cx="6473824" cy="33210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4249" y="612140"/>
            <a:ext cx="154876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latin typeface="Calibri"/>
                <a:cs typeface="Calibri"/>
              </a:rPr>
              <a:t>Sunu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Akışı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29383" y="1417319"/>
            <a:ext cx="1114044" cy="50993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00655" y="1205483"/>
            <a:ext cx="8072628" cy="1245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612898" y="1535048"/>
            <a:ext cx="555053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5">
                <a:solidFill>
                  <a:srgbClr val="FF0000"/>
                </a:solidFill>
                <a:latin typeface="Calibri"/>
                <a:cs typeface="Calibri"/>
              </a:rPr>
              <a:t>Bir </a:t>
            </a:r>
            <a:r>
              <a:rPr dirty="0" sz="2200" spc="-10">
                <a:solidFill>
                  <a:srgbClr val="FF0000"/>
                </a:solidFill>
                <a:latin typeface="Calibri"/>
                <a:cs typeface="Calibri"/>
              </a:rPr>
              <a:t>Önceki </a:t>
            </a:r>
            <a:r>
              <a:rPr dirty="0" sz="2200" spc="-15">
                <a:solidFill>
                  <a:srgbClr val="FF0000"/>
                </a:solidFill>
                <a:latin typeface="Calibri"/>
                <a:cs typeface="Calibri"/>
              </a:rPr>
              <a:t>Program </a:t>
            </a:r>
            <a:r>
              <a:rPr dirty="0" sz="2200" spc="-5">
                <a:solidFill>
                  <a:srgbClr val="FF0000"/>
                </a:solidFill>
                <a:latin typeface="Calibri"/>
                <a:cs typeface="Calibri"/>
              </a:rPr>
              <a:t>ile </a:t>
            </a:r>
            <a:r>
              <a:rPr dirty="0" sz="2200" spc="-20">
                <a:solidFill>
                  <a:srgbClr val="FF0000"/>
                </a:solidFill>
                <a:latin typeface="Calibri"/>
                <a:cs typeface="Calibri"/>
              </a:rPr>
              <a:t>Yenilenen </a:t>
            </a:r>
            <a:r>
              <a:rPr dirty="0" sz="2200" spc="-15">
                <a:solidFill>
                  <a:srgbClr val="FF0000"/>
                </a:solidFill>
                <a:latin typeface="Calibri"/>
                <a:cs typeface="Calibri"/>
              </a:rPr>
              <a:t>Programın</a:t>
            </a:r>
            <a:r>
              <a:rPr dirty="0" sz="2200" spc="6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FF0000"/>
                </a:solidFill>
                <a:latin typeface="Calibri"/>
                <a:cs typeface="Calibri"/>
              </a:rPr>
              <a:t>Farkı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92807" y="1475232"/>
            <a:ext cx="701040" cy="6995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636520" y="2194560"/>
            <a:ext cx="7636764" cy="7467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328672" y="2197607"/>
            <a:ext cx="701039" cy="6995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875788" y="2916935"/>
            <a:ext cx="7397496" cy="7467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567939" y="2919983"/>
            <a:ext cx="699515" cy="6995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951988" y="3313176"/>
            <a:ext cx="7321296" cy="13426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644139" y="3642359"/>
            <a:ext cx="699515" cy="6995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875788" y="4396740"/>
            <a:ext cx="7397496" cy="6873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567939" y="4364735"/>
            <a:ext cx="699515" cy="7010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636520" y="5084064"/>
            <a:ext cx="7636764" cy="7467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328672" y="5087111"/>
            <a:ext cx="701039" cy="69951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200655" y="5806440"/>
            <a:ext cx="8072628" cy="74676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2612898" y="2332100"/>
            <a:ext cx="6711315" cy="39731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48309">
              <a:lnSpc>
                <a:spcPct val="100000"/>
              </a:lnSpc>
              <a:spcBef>
                <a:spcPts val="95"/>
              </a:spcBef>
            </a:pPr>
            <a:r>
              <a:rPr dirty="0" sz="2200" spc="-15">
                <a:solidFill>
                  <a:srgbClr val="00AF50"/>
                </a:solidFill>
                <a:latin typeface="Calibri"/>
                <a:cs typeface="Calibri"/>
              </a:rPr>
              <a:t>Programın </a:t>
            </a:r>
            <a:r>
              <a:rPr dirty="0" sz="2200" spc="-10">
                <a:solidFill>
                  <a:srgbClr val="00AF50"/>
                </a:solidFill>
                <a:latin typeface="Calibri"/>
                <a:cs typeface="Calibri"/>
              </a:rPr>
              <a:t>Genel</a:t>
            </a:r>
            <a:r>
              <a:rPr dirty="0" sz="2200" spc="1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30">
                <a:solidFill>
                  <a:srgbClr val="00AF50"/>
                </a:solidFill>
                <a:latin typeface="Calibri"/>
                <a:cs typeface="Calibri"/>
              </a:rPr>
              <a:t>Tanıtımı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650">
              <a:latin typeface="Times New Roman"/>
              <a:cs typeface="Times New Roman"/>
            </a:endParaRPr>
          </a:p>
          <a:p>
            <a:pPr marL="687705">
              <a:lnSpc>
                <a:spcPct val="100000"/>
              </a:lnSpc>
            </a:pPr>
            <a:r>
              <a:rPr dirty="0" sz="2200" spc="-15">
                <a:solidFill>
                  <a:srgbClr val="00AFEF"/>
                </a:solidFill>
                <a:latin typeface="Calibri"/>
                <a:cs typeface="Calibri"/>
              </a:rPr>
              <a:t>Programın </a:t>
            </a:r>
            <a:r>
              <a:rPr dirty="0" sz="2200" spc="-10">
                <a:solidFill>
                  <a:srgbClr val="00AFEF"/>
                </a:solidFill>
                <a:latin typeface="Calibri"/>
                <a:cs typeface="Calibri"/>
              </a:rPr>
              <a:t>Öğrenme</a:t>
            </a:r>
            <a:r>
              <a:rPr dirty="0" sz="2200" spc="15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00AFEF"/>
                </a:solidFill>
                <a:latin typeface="Calibri"/>
                <a:cs typeface="Calibri"/>
              </a:rPr>
              <a:t>Alanları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900">
              <a:latin typeface="Times New Roman"/>
              <a:cs typeface="Times New Roman"/>
            </a:endParaRPr>
          </a:p>
          <a:p>
            <a:pPr marL="763905">
              <a:lnSpc>
                <a:spcPct val="100000"/>
              </a:lnSpc>
            </a:pPr>
            <a:r>
              <a:rPr dirty="0" sz="2200" spc="-15">
                <a:solidFill>
                  <a:srgbClr val="006FC0"/>
                </a:solidFill>
                <a:latin typeface="Calibri"/>
                <a:cs typeface="Calibri"/>
              </a:rPr>
              <a:t>Programın </a:t>
            </a:r>
            <a:r>
              <a:rPr dirty="0" sz="2200" spc="-5">
                <a:solidFill>
                  <a:srgbClr val="006FC0"/>
                </a:solidFill>
                <a:latin typeface="Calibri"/>
                <a:cs typeface="Calibri"/>
              </a:rPr>
              <a:t>Uygulanmasında </a:t>
            </a:r>
            <a:r>
              <a:rPr dirty="0" sz="2200" spc="-15">
                <a:solidFill>
                  <a:srgbClr val="006FC0"/>
                </a:solidFill>
                <a:latin typeface="Calibri"/>
                <a:cs typeface="Calibri"/>
              </a:rPr>
              <a:t>Dikkat Edilecek</a:t>
            </a:r>
            <a:r>
              <a:rPr dirty="0" sz="2200" spc="10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006FC0"/>
                </a:solidFill>
                <a:latin typeface="Calibri"/>
                <a:cs typeface="Calibri"/>
              </a:rPr>
              <a:t>Hususlar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500">
              <a:latin typeface="Times New Roman"/>
              <a:cs typeface="Times New Roman"/>
            </a:endParaRPr>
          </a:p>
          <a:p>
            <a:pPr marL="687705">
              <a:lnSpc>
                <a:spcPct val="100000"/>
              </a:lnSpc>
            </a:pPr>
            <a:r>
              <a:rPr dirty="0" sz="2000">
                <a:solidFill>
                  <a:srgbClr val="514743"/>
                </a:solidFill>
                <a:latin typeface="Euphemia"/>
                <a:cs typeface="Euphemia"/>
              </a:rPr>
              <a:t>8.</a:t>
            </a:r>
            <a:r>
              <a:rPr dirty="0" sz="2000" spc="-10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dirty="0" sz="2000" spc="-5">
                <a:solidFill>
                  <a:srgbClr val="514743"/>
                </a:solidFill>
                <a:latin typeface="Euphemia"/>
                <a:cs typeface="Euphemia"/>
              </a:rPr>
              <a:t>Sınıf</a:t>
            </a:r>
            <a:r>
              <a:rPr dirty="0" sz="2000" spc="-405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dirty="0" sz="2000" spc="-5">
                <a:solidFill>
                  <a:srgbClr val="514743"/>
                </a:solidFill>
                <a:latin typeface="Euphemia"/>
                <a:cs typeface="Euphemia"/>
              </a:rPr>
              <a:t>Ünite,</a:t>
            </a:r>
            <a:r>
              <a:rPr dirty="0" sz="2000" spc="-425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dirty="0" sz="2000">
                <a:solidFill>
                  <a:srgbClr val="514743"/>
                </a:solidFill>
                <a:latin typeface="Euphemia"/>
                <a:cs typeface="Euphemia"/>
              </a:rPr>
              <a:t>Konu</a:t>
            </a:r>
            <a:r>
              <a:rPr dirty="0" sz="2000" spc="-425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dirty="0" sz="2000" spc="-5">
                <a:solidFill>
                  <a:srgbClr val="514743"/>
                </a:solidFill>
                <a:latin typeface="Euphemia"/>
                <a:cs typeface="Euphemia"/>
              </a:rPr>
              <a:t>ve</a:t>
            </a:r>
            <a:r>
              <a:rPr dirty="0" sz="2000" spc="-425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dirty="0" sz="2000" spc="-5">
                <a:solidFill>
                  <a:srgbClr val="514743"/>
                </a:solidFill>
                <a:latin typeface="Euphemia"/>
                <a:cs typeface="Euphemia"/>
              </a:rPr>
              <a:t>Kazanımların</a:t>
            </a:r>
            <a:r>
              <a:rPr dirty="0" sz="2000" spc="-415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dirty="0" sz="2000" spc="-35">
                <a:solidFill>
                  <a:srgbClr val="514743"/>
                </a:solidFill>
                <a:latin typeface="Euphemia"/>
                <a:cs typeface="Euphemia"/>
              </a:rPr>
              <a:t>Tanıtımı</a:t>
            </a:r>
            <a:endParaRPr sz="2000">
              <a:latin typeface="Euphemia"/>
              <a:cs typeface="Euphemia"/>
            </a:endParaRPr>
          </a:p>
          <a:p>
            <a:pPr marL="12700" marR="927735" indent="435609">
              <a:lnSpc>
                <a:spcPct val="215600"/>
              </a:lnSpc>
              <a:spcBef>
                <a:spcPts val="60"/>
              </a:spcBef>
            </a:pPr>
            <a:r>
              <a:rPr dirty="0" sz="2200" spc="-15">
                <a:solidFill>
                  <a:srgbClr val="FF6600"/>
                </a:solidFill>
                <a:latin typeface="Calibri"/>
                <a:cs typeface="Calibri"/>
              </a:rPr>
              <a:t>Program Kazanımlarına </a:t>
            </a:r>
            <a:r>
              <a:rPr dirty="0" sz="2200" spc="-5">
                <a:solidFill>
                  <a:srgbClr val="FF6600"/>
                </a:solidFill>
                <a:latin typeface="Calibri"/>
                <a:cs typeface="Calibri"/>
              </a:rPr>
              <a:t>İlişkin </a:t>
            </a:r>
            <a:r>
              <a:rPr dirty="0" sz="2200" spc="-10">
                <a:solidFill>
                  <a:srgbClr val="FF6600"/>
                </a:solidFill>
                <a:latin typeface="Calibri"/>
                <a:cs typeface="Calibri"/>
              </a:rPr>
              <a:t>Etkinlik Örnekleri  </a:t>
            </a:r>
            <a:r>
              <a:rPr dirty="0" sz="2200" spc="-15">
                <a:solidFill>
                  <a:srgbClr val="FFFF99"/>
                </a:solidFill>
                <a:latin typeface="Calibri"/>
                <a:cs typeface="Calibri"/>
              </a:rPr>
              <a:t>Program </a:t>
            </a:r>
            <a:r>
              <a:rPr dirty="0" sz="2200" spc="-20">
                <a:solidFill>
                  <a:srgbClr val="FFFF99"/>
                </a:solidFill>
                <a:latin typeface="Calibri"/>
                <a:cs typeface="Calibri"/>
              </a:rPr>
              <a:t>Tanıtımının</a:t>
            </a:r>
            <a:r>
              <a:rPr dirty="0" sz="2200" spc="25">
                <a:solidFill>
                  <a:srgbClr val="FFFF99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FFFF99"/>
                </a:solidFill>
                <a:latin typeface="Calibri"/>
                <a:cs typeface="Calibri"/>
              </a:rPr>
              <a:t>Değerlendirilmesi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892807" y="5809488"/>
            <a:ext cx="701040" cy="70104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2532" y="31851"/>
            <a:ext cx="963142" cy="96636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18116" y="3972363"/>
            <a:ext cx="1335109" cy="133511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37876" y="2429236"/>
            <a:ext cx="1345301" cy="136407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504" y="663955"/>
            <a:ext cx="402526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">
                <a:latin typeface="Calibri"/>
                <a:cs typeface="Calibri"/>
              </a:rPr>
              <a:t>8.C. </a:t>
            </a:r>
            <a:r>
              <a:rPr dirty="0" sz="2800" spc="-45">
                <a:latin typeface="Calibri"/>
                <a:cs typeface="Calibri"/>
              </a:rPr>
              <a:t>YAPILI </a:t>
            </a:r>
            <a:r>
              <a:rPr dirty="0" sz="2800" spc="-10">
                <a:latin typeface="Calibri"/>
                <a:cs typeface="Calibri"/>
              </a:rPr>
              <a:t>ÇEVRE </a:t>
            </a:r>
            <a:r>
              <a:rPr dirty="0" sz="2800" spc="-5">
                <a:latin typeface="Calibri"/>
                <a:cs typeface="Calibri"/>
              </a:rPr>
              <a:t>VE</a:t>
            </a:r>
            <a:r>
              <a:rPr dirty="0" sz="2800" spc="7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ÜRÜN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296" y="5792430"/>
            <a:ext cx="953287" cy="956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04900" y="1600200"/>
            <a:ext cx="9982200" cy="2262505"/>
          </a:xfrm>
          <a:prstGeom prst="rect">
            <a:avLst/>
          </a:prstGeom>
          <a:ln w="9525">
            <a:solidFill>
              <a:srgbClr val="FFFFFF"/>
            </a:solidFill>
          </a:ln>
        </p:spPr>
        <p:txBody>
          <a:bodyPr wrap="square" lIns="0" tIns="29209" rIns="0" bIns="0" rtlCol="0" vert="horz">
            <a:spAutoFit/>
          </a:bodyPr>
          <a:lstStyle/>
          <a:p>
            <a:pPr algn="just" marL="228600" marR="575310" indent="-228600">
              <a:lnSpc>
                <a:spcPct val="90100"/>
              </a:lnSpc>
              <a:spcBef>
                <a:spcPts val="229"/>
              </a:spcBef>
              <a:buFont typeface="Wingdings"/>
              <a:buChar char=""/>
              <a:tabLst>
                <a:tab pos="229235" algn="l"/>
              </a:tabLst>
            </a:pP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8. 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C.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2. ÜRÜN 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GELİŞTİRME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Bu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ünitede öğrencilerin,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insanların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yaşadığı çevre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kullandığı 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eşyalarda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ergonominin önemini </a:t>
            </a:r>
            <a:r>
              <a:rPr dirty="0" sz="2000" spc="-20">
                <a:solidFill>
                  <a:srgbClr val="514743"/>
                </a:solidFill>
                <a:latin typeface="Calibri"/>
                <a:cs typeface="Calibri"/>
              </a:rPr>
              <a:t>kavrayıp,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ürün geliştirme sürecinde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buna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dikkat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etmeleri  </a:t>
            </a:r>
            <a:r>
              <a:rPr dirty="0" sz="2000" spc="-25">
                <a:solidFill>
                  <a:srgbClr val="514743"/>
                </a:solidFill>
                <a:latin typeface="Calibri"/>
                <a:cs typeface="Calibri"/>
              </a:rPr>
              <a:t>amaçlanır.</a:t>
            </a:r>
            <a:endParaRPr sz="2000">
              <a:latin typeface="Calibri"/>
              <a:cs typeface="Calibri"/>
            </a:endParaRPr>
          </a:p>
          <a:p>
            <a:pPr marL="228600" indent="-228600">
              <a:lnSpc>
                <a:spcPct val="100000"/>
              </a:lnSpc>
              <a:spcBef>
                <a:spcPts val="360"/>
              </a:spcBef>
              <a:buFont typeface="Wingdings"/>
              <a:buChar char=""/>
              <a:tabLst>
                <a:tab pos="229235" algn="l"/>
              </a:tabLst>
            </a:pPr>
            <a:r>
              <a:rPr dirty="0" sz="2000" spc="-45" b="1">
                <a:solidFill>
                  <a:srgbClr val="514743"/>
                </a:solidFill>
                <a:latin typeface="Calibri"/>
                <a:cs typeface="Calibri"/>
              </a:rPr>
              <a:t>TT.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8. 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C.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2. 1. </a:t>
            </a:r>
            <a:r>
              <a:rPr dirty="0" sz="2000" spc="-10" b="1">
                <a:solidFill>
                  <a:srgbClr val="514743"/>
                </a:solidFill>
                <a:latin typeface="Calibri"/>
                <a:cs typeface="Calibri"/>
              </a:rPr>
              <a:t>Ergonomi </a:t>
            </a:r>
            <a:r>
              <a:rPr dirty="0" sz="2000" spc="-15" b="1">
                <a:solidFill>
                  <a:srgbClr val="514743"/>
                </a:solidFill>
                <a:latin typeface="Calibri"/>
                <a:cs typeface="Calibri"/>
              </a:rPr>
              <a:t>kavramını </a:t>
            </a:r>
            <a:r>
              <a:rPr dirty="0" sz="2000" spc="-10" b="1">
                <a:solidFill>
                  <a:srgbClr val="514743"/>
                </a:solidFill>
                <a:latin typeface="Calibri"/>
                <a:cs typeface="Calibri"/>
              </a:rPr>
              <a:t>ifade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40" b="1">
                <a:solidFill>
                  <a:srgbClr val="514743"/>
                </a:solidFill>
                <a:latin typeface="Calibri"/>
                <a:cs typeface="Calibri"/>
              </a:rPr>
              <a:t>eder.</a:t>
            </a:r>
            <a:endParaRPr sz="2000">
              <a:latin typeface="Calibri"/>
              <a:cs typeface="Calibri"/>
            </a:endParaRPr>
          </a:p>
          <a:p>
            <a:pPr marL="228600" indent="-228600">
              <a:lnSpc>
                <a:spcPts val="2280"/>
              </a:lnSpc>
              <a:spcBef>
                <a:spcPts val="360"/>
              </a:spcBef>
              <a:buFont typeface="Wingdings"/>
              <a:buChar char=""/>
              <a:tabLst>
                <a:tab pos="229235" algn="l"/>
              </a:tabLst>
            </a:pP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Ergonomi,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insan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makine ilişkisinin verimliliğini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sağlayan </a:t>
            </a:r>
            <a:r>
              <a:rPr dirty="0" sz="2000" spc="-20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bunu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insan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fizyolojisi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ile</a:t>
            </a:r>
            <a:r>
              <a:rPr dirty="0" sz="2000" spc="22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anatomisini</a:t>
            </a:r>
            <a:endParaRPr sz="2000">
              <a:latin typeface="Calibri"/>
              <a:cs typeface="Calibri"/>
            </a:endParaRPr>
          </a:p>
          <a:p>
            <a:pPr marL="228600">
              <a:lnSpc>
                <a:spcPts val="2280"/>
              </a:lnSpc>
            </a:pP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dikkate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alarak yapan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bir</a:t>
            </a:r>
            <a:r>
              <a:rPr dirty="0" sz="2000" spc="2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514743"/>
                </a:solidFill>
                <a:latin typeface="Calibri"/>
                <a:cs typeface="Calibri"/>
              </a:rPr>
              <a:t>disiplindir.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49902" y="6433210"/>
            <a:ext cx="30937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5">
                <a:solidFill>
                  <a:srgbClr val="9D8F87"/>
                </a:solidFill>
                <a:latin typeface="Euphemia"/>
                <a:cs typeface="Euphemia"/>
              </a:rPr>
              <a:t>Teknoloji</a:t>
            </a:r>
            <a:r>
              <a:rPr dirty="0" sz="1200" spc="-265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>
                <a:solidFill>
                  <a:srgbClr val="9D8F87"/>
                </a:solidFill>
                <a:latin typeface="Euphemia"/>
                <a:cs typeface="Euphemia"/>
              </a:rPr>
              <a:t>ve</a:t>
            </a:r>
            <a:r>
              <a:rPr dirty="0" sz="1200" spc="-254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25">
                <a:solidFill>
                  <a:srgbClr val="9D8F87"/>
                </a:solidFill>
                <a:latin typeface="Euphemia"/>
                <a:cs typeface="Euphemia"/>
              </a:rPr>
              <a:t>Tasarım</a:t>
            </a:r>
            <a:r>
              <a:rPr dirty="0" sz="1200" spc="-240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5">
                <a:solidFill>
                  <a:srgbClr val="9D8F87"/>
                </a:solidFill>
                <a:latin typeface="Euphemia"/>
                <a:cs typeface="Euphemia"/>
              </a:rPr>
              <a:t>Dersi</a:t>
            </a:r>
            <a:r>
              <a:rPr dirty="0" sz="1200" spc="-250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10">
                <a:solidFill>
                  <a:srgbClr val="9D8F87"/>
                </a:solidFill>
                <a:latin typeface="Euphemia"/>
                <a:cs typeface="Euphemia"/>
              </a:rPr>
              <a:t>Ö</a:t>
            </a:r>
            <a:r>
              <a:rPr dirty="0" sz="1200" spc="-10">
                <a:solidFill>
                  <a:srgbClr val="9D8F87"/>
                </a:solidFill>
                <a:latin typeface="Arial"/>
                <a:cs typeface="Arial"/>
              </a:rPr>
              <a:t>ğ</a:t>
            </a:r>
            <a:r>
              <a:rPr dirty="0" sz="1200" spc="-10">
                <a:solidFill>
                  <a:srgbClr val="9D8F87"/>
                </a:solidFill>
                <a:latin typeface="Euphemia"/>
                <a:cs typeface="Euphemia"/>
              </a:rPr>
              <a:t>retim</a:t>
            </a:r>
            <a:r>
              <a:rPr dirty="0" sz="1200" spc="-245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15">
                <a:solidFill>
                  <a:srgbClr val="9D8F87"/>
                </a:solidFill>
                <a:latin typeface="Euphemia"/>
                <a:cs typeface="Euphemia"/>
              </a:rPr>
              <a:t>Programı</a:t>
            </a:r>
            <a:endParaRPr sz="1200">
              <a:latin typeface="Euphemia"/>
              <a:cs typeface="Euphem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055986" y="76161"/>
            <a:ext cx="1890776" cy="11065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918714" y="3575050"/>
            <a:ext cx="6353174" cy="2781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504" y="663955"/>
            <a:ext cx="402526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">
                <a:latin typeface="Calibri"/>
                <a:cs typeface="Calibri"/>
              </a:rPr>
              <a:t>8.C. </a:t>
            </a:r>
            <a:r>
              <a:rPr dirty="0" sz="2800" spc="-45">
                <a:latin typeface="Calibri"/>
                <a:cs typeface="Calibri"/>
              </a:rPr>
              <a:t>YAPILI </a:t>
            </a:r>
            <a:r>
              <a:rPr dirty="0" sz="2800" spc="-10">
                <a:latin typeface="Calibri"/>
                <a:cs typeface="Calibri"/>
              </a:rPr>
              <a:t>ÇEVRE </a:t>
            </a:r>
            <a:r>
              <a:rPr dirty="0" sz="2800" spc="-5">
                <a:latin typeface="Calibri"/>
                <a:cs typeface="Calibri"/>
              </a:rPr>
              <a:t>VE</a:t>
            </a:r>
            <a:r>
              <a:rPr dirty="0" sz="2800" spc="7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ÜRÜN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296" y="5792430"/>
            <a:ext cx="953287" cy="956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04900" y="1600200"/>
            <a:ext cx="9982200" cy="2185670"/>
          </a:xfrm>
          <a:prstGeom prst="rect">
            <a:avLst/>
          </a:prstGeom>
          <a:ln w="9525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228600" indent="-228600">
              <a:lnSpc>
                <a:spcPts val="2395"/>
              </a:lnSpc>
              <a:buFont typeface="Wingdings"/>
              <a:buChar char=""/>
              <a:tabLst>
                <a:tab pos="229235" algn="l"/>
              </a:tabLst>
            </a:pPr>
            <a:r>
              <a:rPr dirty="0" sz="2000" spc="-45" b="1">
                <a:solidFill>
                  <a:srgbClr val="514743"/>
                </a:solidFill>
                <a:latin typeface="Calibri"/>
                <a:cs typeface="Calibri"/>
              </a:rPr>
              <a:t>TT.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8. 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C.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2. 2. Ürün 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tasarımında </a:t>
            </a:r>
            <a:r>
              <a:rPr dirty="0" sz="2000" spc="-10" b="1">
                <a:solidFill>
                  <a:srgbClr val="514743"/>
                </a:solidFill>
                <a:latin typeface="Calibri"/>
                <a:cs typeface="Calibri"/>
              </a:rPr>
              <a:t>ergonominin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önemini</a:t>
            </a:r>
            <a:r>
              <a:rPr dirty="0" sz="2000" spc="-70" b="1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açıklar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228600" indent="-228600">
              <a:lnSpc>
                <a:spcPts val="2280"/>
              </a:lnSpc>
              <a:spcBef>
                <a:spcPts val="360"/>
              </a:spcBef>
              <a:buFont typeface="Wingdings"/>
              <a:buChar char=""/>
              <a:tabLst>
                <a:tab pos="229235" algn="l"/>
              </a:tabLst>
            </a:pP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Ergonomi ile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antropometri arasındaki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ilişki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üzerinde </a:t>
            </a:r>
            <a:r>
              <a:rPr dirty="0" sz="2000" spc="-30">
                <a:solidFill>
                  <a:srgbClr val="514743"/>
                </a:solidFill>
                <a:latin typeface="Calibri"/>
                <a:cs typeface="Calibri"/>
              </a:rPr>
              <a:t>durulur.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Antropometri,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vücudun</a:t>
            </a:r>
            <a:r>
              <a:rPr dirty="0" sz="2000" spc="12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belli</a:t>
            </a:r>
            <a:endParaRPr sz="2000">
              <a:latin typeface="Calibri"/>
              <a:cs typeface="Calibri"/>
            </a:endParaRPr>
          </a:p>
          <a:p>
            <a:pPr marL="228600" marR="732790">
              <a:lnSpc>
                <a:spcPts val="2160"/>
              </a:lnSpc>
              <a:spcBef>
                <a:spcPts val="155"/>
              </a:spcBef>
            </a:pP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bölümünün, ağırlık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merkezi ve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hacim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gibi vücudun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belli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fiziksel özellikleri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boyutları ile  ilgilenen bilim dalı şeklinde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tarif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edebiliriz.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Başka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bir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ifade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ile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antropometri;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insan</a:t>
            </a:r>
            <a:r>
              <a:rPr dirty="0" sz="2000" spc="27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vücut</a:t>
            </a:r>
            <a:endParaRPr sz="2000">
              <a:latin typeface="Calibri"/>
              <a:cs typeface="Calibri"/>
            </a:endParaRPr>
          </a:p>
          <a:p>
            <a:pPr marL="228600">
              <a:lnSpc>
                <a:spcPts val="2010"/>
              </a:lnSpc>
            </a:pP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ölçüleri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vücut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hareketlerinin mekanik yönleri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ile bu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hareketlerin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frekans ve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sınırları</a:t>
            </a:r>
            <a:r>
              <a:rPr dirty="0" sz="2000" spc="20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gibi</a:t>
            </a:r>
            <a:endParaRPr sz="2000">
              <a:latin typeface="Calibri"/>
              <a:cs typeface="Calibri"/>
            </a:endParaRPr>
          </a:p>
          <a:p>
            <a:pPr marL="228600">
              <a:lnSpc>
                <a:spcPts val="2280"/>
              </a:lnSpc>
            </a:pP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insan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vücut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özellikleri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ile uğraşan bir bilim</a:t>
            </a:r>
            <a:r>
              <a:rPr dirty="0" sz="2000" spc="2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30">
                <a:solidFill>
                  <a:srgbClr val="514743"/>
                </a:solidFill>
                <a:latin typeface="Calibri"/>
                <a:cs typeface="Calibri"/>
              </a:rPr>
              <a:t>dalıdır.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62602" y="6431846"/>
            <a:ext cx="3068320" cy="2006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1200" spc="-15">
                <a:solidFill>
                  <a:srgbClr val="9D8F87"/>
                </a:solidFill>
                <a:latin typeface="Euphemia"/>
                <a:cs typeface="Euphemia"/>
              </a:rPr>
              <a:t>Teknoloji</a:t>
            </a:r>
            <a:r>
              <a:rPr dirty="0" sz="1200" spc="-265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>
                <a:solidFill>
                  <a:srgbClr val="9D8F87"/>
                </a:solidFill>
                <a:latin typeface="Euphemia"/>
                <a:cs typeface="Euphemia"/>
              </a:rPr>
              <a:t>ve</a:t>
            </a:r>
            <a:r>
              <a:rPr dirty="0" sz="1200" spc="-254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25">
                <a:solidFill>
                  <a:srgbClr val="9D8F87"/>
                </a:solidFill>
                <a:latin typeface="Euphemia"/>
                <a:cs typeface="Euphemia"/>
              </a:rPr>
              <a:t>Tasarım</a:t>
            </a:r>
            <a:r>
              <a:rPr dirty="0" sz="1200" spc="-240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5">
                <a:solidFill>
                  <a:srgbClr val="9D8F87"/>
                </a:solidFill>
                <a:latin typeface="Euphemia"/>
                <a:cs typeface="Euphemia"/>
              </a:rPr>
              <a:t>Dersi</a:t>
            </a:r>
            <a:r>
              <a:rPr dirty="0" sz="1200" spc="-250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10">
                <a:solidFill>
                  <a:srgbClr val="9D8F87"/>
                </a:solidFill>
                <a:latin typeface="Euphemia"/>
                <a:cs typeface="Euphemia"/>
              </a:rPr>
              <a:t>Ö</a:t>
            </a:r>
            <a:r>
              <a:rPr dirty="0" sz="1200" spc="-10">
                <a:solidFill>
                  <a:srgbClr val="9D8F87"/>
                </a:solidFill>
                <a:latin typeface="Arial"/>
                <a:cs typeface="Arial"/>
              </a:rPr>
              <a:t>ğ</a:t>
            </a:r>
            <a:r>
              <a:rPr dirty="0" sz="1200" spc="-10">
                <a:solidFill>
                  <a:srgbClr val="9D8F87"/>
                </a:solidFill>
                <a:latin typeface="Euphemia"/>
                <a:cs typeface="Euphemia"/>
              </a:rPr>
              <a:t>retim</a:t>
            </a:r>
            <a:r>
              <a:rPr dirty="0" sz="1200" spc="-245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15">
                <a:solidFill>
                  <a:srgbClr val="9D8F87"/>
                </a:solidFill>
                <a:latin typeface="Euphemia"/>
                <a:cs typeface="Euphemia"/>
              </a:rPr>
              <a:t>Programı</a:t>
            </a:r>
            <a:endParaRPr sz="1200">
              <a:latin typeface="Euphemia"/>
              <a:cs typeface="Euphem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055986" y="76161"/>
            <a:ext cx="1890776" cy="11065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357115" y="3646551"/>
            <a:ext cx="3476243" cy="30749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289371" y="4847348"/>
            <a:ext cx="1335109" cy="13351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310873" y="4743343"/>
            <a:ext cx="1345301" cy="13640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504" y="663955"/>
            <a:ext cx="402526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">
                <a:latin typeface="Calibri"/>
                <a:cs typeface="Calibri"/>
              </a:rPr>
              <a:t>8.C. </a:t>
            </a:r>
            <a:r>
              <a:rPr dirty="0" sz="2800" spc="-45">
                <a:latin typeface="Calibri"/>
                <a:cs typeface="Calibri"/>
              </a:rPr>
              <a:t>YAPILI </a:t>
            </a:r>
            <a:r>
              <a:rPr dirty="0" sz="2800" spc="-10">
                <a:latin typeface="Calibri"/>
                <a:cs typeface="Calibri"/>
              </a:rPr>
              <a:t>ÇEVRE </a:t>
            </a:r>
            <a:r>
              <a:rPr dirty="0" sz="2800" spc="-5">
                <a:latin typeface="Calibri"/>
                <a:cs typeface="Calibri"/>
              </a:rPr>
              <a:t>VE</a:t>
            </a:r>
            <a:r>
              <a:rPr dirty="0" sz="2800" spc="7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ÜRÜN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296" y="5792430"/>
            <a:ext cx="953287" cy="956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04900" y="1600200"/>
            <a:ext cx="9982200" cy="2339340"/>
          </a:xfrm>
          <a:prstGeom prst="rect">
            <a:avLst/>
          </a:prstGeom>
          <a:ln w="9525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228600" indent="-228600">
              <a:lnSpc>
                <a:spcPts val="2395"/>
              </a:lnSpc>
              <a:buFont typeface="Wingdings"/>
              <a:buChar char=""/>
              <a:tabLst>
                <a:tab pos="229235" algn="l"/>
              </a:tabLst>
            </a:pPr>
            <a:r>
              <a:rPr dirty="0" sz="2000" spc="-45" b="1">
                <a:solidFill>
                  <a:srgbClr val="514743"/>
                </a:solidFill>
                <a:latin typeface="Calibri"/>
                <a:cs typeface="Calibri"/>
              </a:rPr>
              <a:t>TT.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8. 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C.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2. 3. Bir ürünün 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günlük </a:t>
            </a:r>
            <a:r>
              <a:rPr dirty="0" sz="2000" spc="-20" b="1">
                <a:solidFill>
                  <a:srgbClr val="514743"/>
                </a:solidFill>
                <a:latin typeface="Calibri"/>
                <a:cs typeface="Calibri"/>
              </a:rPr>
              <a:t>hayattaki 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kullanımını analiz</a:t>
            </a:r>
            <a:r>
              <a:rPr dirty="0" sz="2000" spc="-45" b="1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40" b="1">
                <a:solidFill>
                  <a:srgbClr val="514743"/>
                </a:solidFill>
                <a:latin typeface="Calibri"/>
                <a:cs typeface="Calibri"/>
              </a:rPr>
              <a:t>eder.</a:t>
            </a:r>
            <a:endParaRPr sz="2000">
              <a:latin typeface="Calibri"/>
              <a:cs typeface="Calibri"/>
            </a:endParaRPr>
          </a:p>
          <a:p>
            <a:pPr marL="228600" indent="-228600">
              <a:lnSpc>
                <a:spcPts val="2280"/>
              </a:lnSpc>
              <a:spcBef>
                <a:spcPts val="360"/>
              </a:spcBef>
              <a:buFont typeface="Wingdings"/>
              <a:buChar char=""/>
              <a:tabLst>
                <a:tab pos="229235" algn="l"/>
              </a:tabLst>
            </a:pP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Mutfak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robotu, televizyon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kumandası, bardak, sandalye,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sürahi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gibi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araçların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ergonomi</a:t>
            </a:r>
            <a:endParaRPr sz="2000">
              <a:latin typeface="Calibri"/>
              <a:cs typeface="Calibri"/>
            </a:endParaRPr>
          </a:p>
          <a:p>
            <a:pPr marL="228600">
              <a:lnSpc>
                <a:spcPts val="2280"/>
              </a:lnSpc>
            </a:pP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açısından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kullanımı üzerinde</a:t>
            </a:r>
            <a:r>
              <a:rPr dirty="0" sz="2000" spc="2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30">
                <a:solidFill>
                  <a:srgbClr val="514743"/>
                </a:solidFill>
                <a:latin typeface="Calibri"/>
                <a:cs typeface="Calibri"/>
              </a:rPr>
              <a:t>durulur.</a:t>
            </a:r>
            <a:endParaRPr sz="2000">
              <a:latin typeface="Calibri"/>
              <a:cs typeface="Calibri"/>
            </a:endParaRPr>
          </a:p>
          <a:p>
            <a:pPr marL="228600" indent="-228600">
              <a:lnSpc>
                <a:spcPct val="100000"/>
              </a:lnSpc>
              <a:spcBef>
                <a:spcPts val="360"/>
              </a:spcBef>
              <a:buFont typeface="Wingdings"/>
              <a:buChar char=""/>
              <a:tabLst>
                <a:tab pos="229235" algn="l"/>
              </a:tabLst>
            </a:pPr>
            <a:r>
              <a:rPr dirty="0" sz="2000" spc="-45" b="1">
                <a:solidFill>
                  <a:srgbClr val="514743"/>
                </a:solidFill>
                <a:latin typeface="Calibri"/>
                <a:cs typeface="Calibri"/>
              </a:rPr>
              <a:t>TT.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8. 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C.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2. 4. </a:t>
            </a:r>
            <a:r>
              <a:rPr dirty="0" sz="2000" spc="-10" b="1">
                <a:solidFill>
                  <a:srgbClr val="514743"/>
                </a:solidFill>
                <a:latin typeface="Calibri"/>
                <a:cs typeface="Calibri"/>
              </a:rPr>
              <a:t>Ergonomi </a:t>
            </a:r>
            <a:r>
              <a:rPr dirty="0" sz="2000" spc="-15" b="1">
                <a:solidFill>
                  <a:srgbClr val="514743"/>
                </a:solidFill>
                <a:latin typeface="Calibri"/>
                <a:cs typeface="Calibri"/>
              </a:rPr>
              <a:t>kavramını </a:t>
            </a:r>
            <a:r>
              <a:rPr dirty="0" sz="2000" spc="-10" b="1">
                <a:solidFill>
                  <a:srgbClr val="514743"/>
                </a:solidFill>
                <a:latin typeface="Calibri"/>
                <a:cs typeface="Calibri"/>
              </a:rPr>
              <a:t>dikkate alarak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bir ürün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30" b="1">
                <a:solidFill>
                  <a:srgbClr val="514743"/>
                </a:solidFill>
                <a:latin typeface="Calibri"/>
                <a:cs typeface="Calibri"/>
              </a:rPr>
              <a:t>tasarlar.</a:t>
            </a:r>
            <a:endParaRPr sz="2000">
              <a:latin typeface="Calibri"/>
              <a:cs typeface="Calibri"/>
            </a:endParaRPr>
          </a:p>
          <a:p>
            <a:pPr marL="228600" indent="-228600">
              <a:lnSpc>
                <a:spcPts val="2280"/>
              </a:lnSpc>
              <a:spcBef>
                <a:spcPts val="360"/>
              </a:spcBef>
              <a:buFont typeface="Wingdings"/>
              <a:buChar char=""/>
              <a:tabLst>
                <a:tab pos="229235" algn="l"/>
              </a:tabLst>
            </a:pP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Ergonomik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bir ürün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için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eskizler hazırlaması, akranlarıyla bunu değerlendirmesi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ve</a:t>
            </a:r>
            <a:r>
              <a:rPr dirty="0" sz="2000" spc="8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gelen</a:t>
            </a:r>
            <a:endParaRPr sz="2000">
              <a:latin typeface="Calibri"/>
              <a:cs typeface="Calibri"/>
            </a:endParaRPr>
          </a:p>
          <a:p>
            <a:pPr marL="228600">
              <a:lnSpc>
                <a:spcPts val="2280"/>
              </a:lnSpc>
            </a:pP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dönütlere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göre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yeniden yapılandırdığı fikrini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üç boyutlu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bir tasarıma</a:t>
            </a:r>
            <a:r>
              <a:rPr dirty="0" sz="2000" spc="-3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514743"/>
                </a:solidFill>
                <a:latin typeface="Calibri"/>
                <a:cs typeface="Calibri"/>
              </a:rPr>
              <a:t>dönüştürür.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62602" y="6431846"/>
            <a:ext cx="3068320" cy="2006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1200" spc="-15">
                <a:solidFill>
                  <a:srgbClr val="9D8F87"/>
                </a:solidFill>
                <a:latin typeface="Euphemia"/>
                <a:cs typeface="Euphemia"/>
              </a:rPr>
              <a:t>Teknoloji</a:t>
            </a:r>
            <a:r>
              <a:rPr dirty="0" sz="1200" spc="-265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>
                <a:solidFill>
                  <a:srgbClr val="9D8F87"/>
                </a:solidFill>
                <a:latin typeface="Euphemia"/>
                <a:cs typeface="Euphemia"/>
              </a:rPr>
              <a:t>ve</a:t>
            </a:r>
            <a:r>
              <a:rPr dirty="0" sz="1200" spc="-254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25">
                <a:solidFill>
                  <a:srgbClr val="9D8F87"/>
                </a:solidFill>
                <a:latin typeface="Euphemia"/>
                <a:cs typeface="Euphemia"/>
              </a:rPr>
              <a:t>Tasarım</a:t>
            </a:r>
            <a:r>
              <a:rPr dirty="0" sz="1200" spc="-240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5">
                <a:solidFill>
                  <a:srgbClr val="9D8F87"/>
                </a:solidFill>
                <a:latin typeface="Euphemia"/>
                <a:cs typeface="Euphemia"/>
              </a:rPr>
              <a:t>Dersi</a:t>
            </a:r>
            <a:r>
              <a:rPr dirty="0" sz="1200" spc="-250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10">
                <a:solidFill>
                  <a:srgbClr val="9D8F87"/>
                </a:solidFill>
                <a:latin typeface="Euphemia"/>
                <a:cs typeface="Euphemia"/>
              </a:rPr>
              <a:t>Ö</a:t>
            </a:r>
            <a:r>
              <a:rPr dirty="0" sz="1200" spc="-10">
                <a:solidFill>
                  <a:srgbClr val="9D8F87"/>
                </a:solidFill>
                <a:latin typeface="Arial"/>
                <a:cs typeface="Arial"/>
              </a:rPr>
              <a:t>ğ</a:t>
            </a:r>
            <a:r>
              <a:rPr dirty="0" sz="1200" spc="-10">
                <a:solidFill>
                  <a:srgbClr val="9D8F87"/>
                </a:solidFill>
                <a:latin typeface="Euphemia"/>
                <a:cs typeface="Euphemia"/>
              </a:rPr>
              <a:t>retim</a:t>
            </a:r>
            <a:r>
              <a:rPr dirty="0" sz="1200" spc="-245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15">
                <a:solidFill>
                  <a:srgbClr val="9D8F87"/>
                </a:solidFill>
                <a:latin typeface="Euphemia"/>
                <a:cs typeface="Euphemia"/>
              </a:rPr>
              <a:t>Programı</a:t>
            </a:r>
            <a:endParaRPr sz="1200">
              <a:latin typeface="Euphemia"/>
              <a:cs typeface="Euphem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055986" y="76161"/>
            <a:ext cx="1890776" cy="11065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979926" y="3702202"/>
            <a:ext cx="4230624" cy="29293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519631" y="4455907"/>
            <a:ext cx="1335109" cy="13351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230283" y="4490058"/>
            <a:ext cx="1345301" cy="13640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504" y="663955"/>
            <a:ext cx="402526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">
                <a:latin typeface="Calibri"/>
                <a:cs typeface="Calibri"/>
              </a:rPr>
              <a:t>8.C. </a:t>
            </a:r>
            <a:r>
              <a:rPr dirty="0" sz="2800" spc="-45">
                <a:latin typeface="Calibri"/>
                <a:cs typeface="Calibri"/>
              </a:rPr>
              <a:t>YAPILI </a:t>
            </a:r>
            <a:r>
              <a:rPr dirty="0" sz="2800" spc="-10">
                <a:latin typeface="Calibri"/>
                <a:cs typeface="Calibri"/>
              </a:rPr>
              <a:t>ÇEVRE </a:t>
            </a:r>
            <a:r>
              <a:rPr dirty="0" sz="2800" spc="-5">
                <a:latin typeface="Calibri"/>
                <a:cs typeface="Calibri"/>
              </a:rPr>
              <a:t>VE</a:t>
            </a:r>
            <a:r>
              <a:rPr dirty="0" sz="2800" spc="7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ÜRÜN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296" y="5792430"/>
            <a:ext cx="953287" cy="956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04900" y="1600200"/>
            <a:ext cx="9982200" cy="1985645"/>
          </a:xfrm>
          <a:prstGeom prst="rect">
            <a:avLst/>
          </a:prstGeom>
          <a:solidFill>
            <a:srgbClr val="FFFFF3"/>
          </a:solidFill>
          <a:ln w="9525">
            <a:solidFill>
              <a:srgbClr val="FFFFFF"/>
            </a:solidFill>
          </a:ln>
        </p:spPr>
        <p:txBody>
          <a:bodyPr wrap="square" lIns="0" tIns="29209" rIns="0" bIns="0" rtlCol="0" vert="horz">
            <a:spAutoFit/>
          </a:bodyPr>
          <a:lstStyle/>
          <a:p>
            <a:pPr marL="228600" marR="480059" indent="-228600">
              <a:lnSpc>
                <a:spcPct val="90100"/>
              </a:lnSpc>
              <a:spcBef>
                <a:spcPts val="229"/>
              </a:spcBef>
              <a:buFont typeface="Wingdings"/>
              <a:buChar char=""/>
              <a:tabLst>
                <a:tab pos="229235" algn="l"/>
              </a:tabLst>
            </a:pP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8. 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C.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3. 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MÜHENDİSLİK VE </a:t>
            </a:r>
            <a:r>
              <a:rPr dirty="0" sz="2000" spc="-25" b="1">
                <a:solidFill>
                  <a:srgbClr val="514743"/>
                </a:solidFill>
                <a:latin typeface="Calibri"/>
                <a:cs typeface="Calibri"/>
              </a:rPr>
              <a:t>TASARIM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Bu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ünitede öğrencilerin mühendislik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tasarım ilişkisi, 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robotik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teknoloji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mühendislerin kullandığı tasarım süreci hakkında bilgi sahibi olmaları 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amaçlanmaktadır.</a:t>
            </a:r>
            <a:endParaRPr sz="2000">
              <a:latin typeface="Calibri"/>
              <a:cs typeface="Calibri"/>
            </a:endParaRPr>
          </a:p>
          <a:p>
            <a:pPr marL="228600" indent="-228600">
              <a:lnSpc>
                <a:spcPct val="100000"/>
              </a:lnSpc>
              <a:spcBef>
                <a:spcPts val="360"/>
              </a:spcBef>
              <a:buFont typeface="Wingdings"/>
              <a:buChar char=""/>
              <a:tabLst>
                <a:tab pos="229235" algn="l"/>
              </a:tabLst>
            </a:pPr>
            <a:r>
              <a:rPr dirty="0" sz="2000" spc="-45" b="1">
                <a:solidFill>
                  <a:srgbClr val="514743"/>
                </a:solidFill>
                <a:latin typeface="Calibri"/>
                <a:cs typeface="Calibri"/>
              </a:rPr>
              <a:t>TT.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8. 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C.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3. 1. Mühendislik </a:t>
            </a:r>
            <a:r>
              <a:rPr dirty="0" sz="2000" spc="-15" b="1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tasarım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ilişkisini </a:t>
            </a:r>
            <a:r>
              <a:rPr dirty="0" sz="2000" spc="-10" b="1">
                <a:solidFill>
                  <a:srgbClr val="514743"/>
                </a:solidFill>
                <a:latin typeface="Calibri"/>
                <a:cs typeface="Calibri"/>
              </a:rPr>
              <a:t>ifade</a:t>
            </a:r>
            <a:r>
              <a:rPr dirty="0" sz="2000" spc="-75" b="1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40" b="1">
                <a:solidFill>
                  <a:srgbClr val="514743"/>
                </a:solidFill>
                <a:latin typeface="Calibri"/>
                <a:cs typeface="Calibri"/>
              </a:rPr>
              <a:t>eder.</a:t>
            </a:r>
            <a:endParaRPr sz="2000">
              <a:latin typeface="Calibri"/>
              <a:cs typeface="Calibri"/>
            </a:endParaRPr>
          </a:p>
          <a:p>
            <a:pPr marL="228600" indent="-228600">
              <a:lnSpc>
                <a:spcPct val="100000"/>
              </a:lnSpc>
              <a:spcBef>
                <a:spcPts val="360"/>
              </a:spcBef>
              <a:buFont typeface="Wingdings"/>
              <a:buChar char=""/>
              <a:tabLst>
                <a:tab pos="229235" algn="l"/>
              </a:tabLst>
            </a:pP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Mühendislik alanları ile tasarım boyutu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arasındaki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ilişki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üzerinde</a:t>
            </a:r>
            <a:r>
              <a:rPr dirty="0" sz="2000" spc="10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30">
                <a:solidFill>
                  <a:srgbClr val="514743"/>
                </a:solidFill>
                <a:latin typeface="Calibri"/>
                <a:cs typeface="Calibri"/>
              </a:rPr>
              <a:t>durulur.</a:t>
            </a:r>
            <a:endParaRPr sz="2000">
              <a:latin typeface="Calibri"/>
              <a:cs typeface="Calibri"/>
            </a:endParaRPr>
          </a:p>
          <a:p>
            <a:pPr marL="228600" indent="-228600">
              <a:lnSpc>
                <a:spcPct val="100000"/>
              </a:lnSpc>
              <a:spcBef>
                <a:spcPts val="360"/>
              </a:spcBef>
              <a:buFont typeface="Wingdings"/>
              <a:buChar char=""/>
              <a:tabLst>
                <a:tab pos="229235" algn="l"/>
              </a:tabLst>
            </a:pPr>
            <a:r>
              <a:rPr dirty="0" sz="2000" spc="-50" b="1">
                <a:solidFill>
                  <a:srgbClr val="514743"/>
                </a:solidFill>
                <a:latin typeface="Calibri"/>
                <a:cs typeface="Calibri"/>
              </a:rPr>
              <a:t>TT.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8. C. 3. 2. </a:t>
            </a:r>
            <a:r>
              <a:rPr dirty="0" sz="2000" spc="-10" b="1">
                <a:solidFill>
                  <a:srgbClr val="514743"/>
                </a:solidFill>
                <a:latin typeface="Calibri"/>
                <a:cs typeface="Calibri"/>
              </a:rPr>
              <a:t>Çevresindeki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ürünleri mühendislik </a:t>
            </a:r>
            <a:r>
              <a:rPr dirty="0" sz="2000" spc="-10" b="1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tasarım </a:t>
            </a:r>
            <a:r>
              <a:rPr dirty="0" sz="2000" spc="-15" b="1">
                <a:solidFill>
                  <a:srgbClr val="514743"/>
                </a:solidFill>
                <a:latin typeface="Calibri"/>
                <a:cs typeface="Calibri"/>
              </a:rPr>
              <a:t>kavramları 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açısından</a:t>
            </a:r>
            <a:r>
              <a:rPr dirty="0" sz="2000" spc="35" b="1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15" b="1">
                <a:solidFill>
                  <a:srgbClr val="514743"/>
                </a:solidFill>
                <a:latin typeface="Calibri"/>
                <a:cs typeface="Calibri"/>
              </a:rPr>
              <a:t>ilişkilendirir.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62602" y="6431846"/>
            <a:ext cx="3068320" cy="2006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1200" spc="-15">
                <a:solidFill>
                  <a:srgbClr val="9D8F87"/>
                </a:solidFill>
                <a:latin typeface="Euphemia"/>
                <a:cs typeface="Euphemia"/>
              </a:rPr>
              <a:t>Teknoloji</a:t>
            </a:r>
            <a:r>
              <a:rPr dirty="0" sz="1200" spc="-265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>
                <a:solidFill>
                  <a:srgbClr val="9D8F87"/>
                </a:solidFill>
                <a:latin typeface="Euphemia"/>
                <a:cs typeface="Euphemia"/>
              </a:rPr>
              <a:t>ve</a:t>
            </a:r>
            <a:r>
              <a:rPr dirty="0" sz="1200" spc="-254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25">
                <a:solidFill>
                  <a:srgbClr val="9D8F87"/>
                </a:solidFill>
                <a:latin typeface="Euphemia"/>
                <a:cs typeface="Euphemia"/>
              </a:rPr>
              <a:t>Tasarım</a:t>
            </a:r>
            <a:r>
              <a:rPr dirty="0" sz="1200" spc="-240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5">
                <a:solidFill>
                  <a:srgbClr val="9D8F87"/>
                </a:solidFill>
                <a:latin typeface="Euphemia"/>
                <a:cs typeface="Euphemia"/>
              </a:rPr>
              <a:t>Dersi</a:t>
            </a:r>
            <a:r>
              <a:rPr dirty="0" sz="1200" spc="-250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10">
                <a:solidFill>
                  <a:srgbClr val="9D8F87"/>
                </a:solidFill>
                <a:latin typeface="Euphemia"/>
                <a:cs typeface="Euphemia"/>
              </a:rPr>
              <a:t>Ö</a:t>
            </a:r>
            <a:r>
              <a:rPr dirty="0" sz="1200" spc="-10">
                <a:solidFill>
                  <a:srgbClr val="9D8F87"/>
                </a:solidFill>
                <a:latin typeface="Arial"/>
                <a:cs typeface="Arial"/>
              </a:rPr>
              <a:t>ğ</a:t>
            </a:r>
            <a:r>
              <a:rPr dirty="0" sz="1200" spc="-10">
                <a:solidFill>
                  <a:srgbClr val="9D8F87"/>
                </a:solidFill>
                <a:latin typeface="Euphemia"/>
                <a:cs typeface="Euphemia"/>
              </a:rPr>
              <a:t>retim</a:t>
            </a:r>
            <a:r>
              <a:rPr dirty="0" sz="1200" spc="-245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15">
                <a:solidFill>
                  <a:srgbClr val="9D8F87"/>
                </a:solidFill>
                <a:latin typeface="Euphemia"/>
                <a:cs typeface="Euphemia"/>
              </a:rPr>
              <a:t>Programı</a:t>
            </a:r>
            <a:endParaRPr sz="1200">
              <a:latin typeface="Euphemia"/>
              <a:cs typeface="Euphem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055986" y="76161"/>
            <a:ext cx="1890776" cy="11065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758310" y="3585374"/>
            <a:ext cx="4549521" cy="30311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680812" y="4490446"/>
            <a:ext cx="1335109" cy="13351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527992" y="4490058"/>
            <a:ext cx="1345301" cy="13640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504" y="663955"/>
            <a:ext cx="402526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">
                <a:latin typeface="Calibri"/>
                <a:cs typeface="Calibri"/>
              </a:rPr>
              <a:t>8.C. </a:t>
            </a:r>
            <a:r>
              <a:rPr dirty="0" sz="2800" spc="-45">
                <a:latin typeface="Calibri"/>
                <a:cs typeface="Calibri"/>
              </a:rPr>
              <a:t>YAPILI </a:t>
            </a:r>
            <a:r>
              <a:rPr dirty="0" sz="2800" spc="-10">
                <a:latin typeface="Calibri"/>
                <a:cs typeface="Calibri"/>
              </a:rPr>
              <a:t>ÇEVRE </a:t>
            </a:r>
            <a:r>
              <a:rPr dirty="0" sz="2800" spc="-5">
                <a:latin typeface="Calibri"/>
                <a:cs typeface="Calibri"/>
              </a:rPr>
              <a:t>VE</a:t>
            </a:r>
            <a:r>
              <a:rPr dirty="0" sz="2800" spc="7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ÜRÜN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296" y="5792430"/>
            <a:ext cx="953287" cy="956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903348" y="2141347"/>
            <a:ext cx="8152765" cy="2262505"/>
          </a:xfrm>
          <a:prstGeom prst="rect">
            <a:avLst/>
          </a:prstGeom>
          <a:solidFill>
            <a:srgbClr val="FFFFF3"/>
          </a:solidFill>
          <a:ln w="9525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228600" indent="-228600">
              <a:lnSpc>
                <a:spcPts val="2395"/>
              </a:lnSpc>
              <a:buFont typeface="Wingdings"/>
              <a:buChar char=""/>
              <a:tabLst>
                <a:tab pos="229235" algn="l"/>
              </a:tabLst>
            </a:pPr>
            <a:r>
              <a:rPr dirty="0" sz="2000" spc="-45" b="1">
                <a:solidFill>
                  <a:srgbClr val="514743"/>
                </a:solidFill>
                <a:latin typeface="Calibri"/>
                <a:cs typeface="Calibri"/>
              </a:rPr>
              <a:t>TT.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8. 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C.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3. 3. Mühendislik 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tasarım sürecindeki sınırlılıkları</a:t>
            </a:r>
            <a:r>
              <a:rPr dirty="0" sz="2000" spc="-70" b="1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20" b="1">
                <a:solidFill>
                  <a:srgbClr val="514743"/>
                </a:solidFill>
                <a:latin typeface="Calibri"/>
                <a:cs typeface="Calibri"/>
              </a:rPr>
              <a:t>değerlendirir.</a:t>
            </a:r>
            <a:endParaRPr sz="2000">
              <a:latin typeface="Calibri"/>
              <a:cs typeface="Calibri"/>
            </a:endParaRPr>
          </a:p>
          <a:p>
            <a:pPr marL="228600" indent="-228600">
              <a:lnSpc>
                <a:spcPts val="2280"/>
              </a:lnSpc>
              <a:spcBef>
                <a:spcPts val="360"/>
              </a:spcBef>
              <a:buFont typeface="Wingdings"/>
              <a:buChar char=""/>
              <a:tabLst>
                <a:tab pos="229235" algn="l"/>
              </a:tabLst>
            </a:pPr>
            <a:r>
              <a:rPr dirty="0" sz="2000" spc="-25">
                <a:solidFill>
                  <a:srgbClr val="514743"/>
                </a:solidFill>
                <a:latin typeface="Calibri"/>
                <a:cs typeface="Calibri"/>
              </a:rPr>
              <a:t>Tasarım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sürecinde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dikkate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alınması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gereken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zaman, </a:t>
            </a:r>
            <a:r>
              <a:rPr dirty="0" sz="2000" spc="-30">
                <a:solidFill>
                  <a:srgbClr val="514743"/>
                </a:solidFill>
                <a:latin typeface="Calibri"/>
                <a:cs typeface="Calibri"/>
              </a:rPr>
              <a:t>kültür,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mekân,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bütçe</a:t>
            </a:r>
            <a:r>
              <a:rPr dirty="0" sz="2000" spc="15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gibi</a:t>
            </a:r>
            <a:endParaRPr sz="2000">
              <a:latin typeface="Calibri"/>
              <a:cs typeface="Calibri"/>
            </a:endParaRPr>
          </a:p>
          <a:p>
            <a:pPr marL="228600">
              <a:lnSpc>
                <a:spcPts val="2280"/>
              </a:lnSpc>
            </a:pP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sınırlılıklardan</a:t>
            </a:r>
            <a:r>
              <a:rPr dirty="0" sz="2000" spc="3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514743"/>
                </a:solidFill>
                <a:latin typeface="Calibri"/>
                <a:cs typeface="Calibri"/>
              </a:rPr>
              <a:t>bahsedilir.</a:t>
            </a:r>
            <a:endParaRPr sz="2000">
              <a:latin typeface="Calibri"/>
              <a:cs typeface="Calibri"/>
            </a:endParaRPr>
          </a:p>
          <a:p>
            <a:pPr marL="228600" indent="-228600">
              <a:lnSpc>
                <a:spcPct val="100000"/>
              </a:lnSpc>
              <a:spcBef>
                <a:spcPts val="360"/>
              </a:spcBef>
              <a:buFont typeface="Wingdings"/>
              <a:buChar char=""/>
              <a:tabLst>
                <a:tab pos="229235" algn="l"/>
              </a:tabLst>
            </a:pPr>
            <a:r>
              <a:rPr dirty="0" sz="2000" spc="-45" b="1">
                <a:solidFill>
                  <a:srgbClr val="514743"/>
                </a:solidFill>
                <a:latin typeface="Calibri"/>
                <a:cs typeface="Calibri"/>
              </a:rPr>
              <a:t>TT.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8. 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C.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3. 4. Mühendislik 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tasarım sürecini </a:t>
            </a:r>
            <a:r>
              <a:rPr dirty="0" sz="2000" spc="-10" b="1">
                <a:solidFill>
                  <a:srgbClr val="514743"/>
                </a:solidFill>
                <a:latin typeface="Calibri"/>
                <a:cs typeface="Calibri"/>
              </a:rPr>
              <a:t>kullanarak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bir ürün</a:t>
            </a:r>
            <a:r>
              <a:rPr dirty="0" sz="2000" spc="-80" b="1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30" b="1">
                <a:solidFill>
                  <a:srgbClr val="514743"/>
                </a:solidFill>
                <a:latin typeface="Calibri"/>
                <a:cs typeface="Calibri"/>
              </a:rPr>
              <a:t>tasarlar.</a:t>
            </a:r>
            <a:endParaRPr sz="2000">
              <a:latin typeface="Calibri"/>
              <a:cs typeface="Calibri"/>
            </a:endParaRPr>
          </a:p>
          <a:p>
            <a:pPr algn="just" marL="228600" marR="225425" indent="-228600">
              <a:lnSpc>
                <a:spcPct val="90100"/>
              </a:lnSpc>
              <a:spcBef>
                <a:spcPts val="600"/>
              </a:spcBef>
              <a:buFont typeface="Wingdings"/>
              <a:buChar char=""/>
              <a:tabLst>
                <a:tab pos="229235" algn="l"/>
              </a:tabLst>
            </a:pP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İhtiyaç </a:t>
            </a:r>
            <a:r>
              <a:rPr dirty="0" sz="2000" spc="-20">
                <a:solidFill>
                  <a:srgbClr val="514743"/>
                </a:solidFill>
                <a:latin typeface="Calibri"/>
                <a:cs typeface="Calibri"/>
              </a:rPr>
              <a:t>veya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problem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içeren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bir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senaryo verilmesi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bu senaryodaki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ihtiyaç  yahut problemi,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iş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birliği ile belirli sınırlılıkları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dikkate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alarak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çözen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bir ürün  geliştirilmesi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üzerinde</a:t>
            </a:r>
            <a:r>
              <a:rPr dirty="0" sz="2000" spc="3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30">
                <a:solidFill>
                  <a:srgbClr val="514743"/>
                </a:solidFill>
                <a:latin typeface="Calibri"/>
                <a:cs typeface="Calibri"/>
              </a:rPr>
              <a:t>durulur.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49902" y="6433210"/>
            <a:ext cx="30937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5">
                <a:solidFill>
                  <a:srgbClr val="9D8F87"/>
                </a:solidFill>
                <a:latin typeface="Euphemia"/>
                <a:cs typeface="Euphemia"/>
              </a:rPr>
              <a:t>Teknoloji</a:t>
            </a:r>
            <a:r>
              <a:rPr dirty="0" sz="1200" spc="-265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>
                <a:solidFill>
                  <a:srgbClr val="9D8F87"/>
                </a:solidFill>
                <a:latin typeface="Euphemia"/>
                <a:cs typeface="Euphemia"/>
              </a:rPr>
              <a:t>ve</a:t>
            </a:r>
            <a:r>
              <a:rPr dirty="0" sz="1200" spc="-254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25">
                <a:solidFill>
                  <a:srgbClr val="9D8F87"/>
                </a:solidFill>
                <a:latin typeface="Euphemia"/>
                <a:cs typeface="Euphemia"/>
              </a:rPr>
              <a:t>Tasarım</a:t>
            </a:r>
            <a:r>
              <a:rPr dirty="0" sz="1200" spc="-240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5">
                <a:solidFill>
                  <a:srgbClr val="9D8F87"/>
                </a:solidFill>
                <a:latin typeface="Euphemia"/>
                <a:cs typeface="Euphemia"/>
              </a:rPr>
              <a:t>Dersi</a:t>
            </a:r>
            <a:r>
              <a:rPr dirty="0" sz="1200" spc="-250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10">
                <a:solidFill>
                  <a:srgbClr val="9D8F87"/>
                </a:solidFill>
                <a:latin typeface="Euphemia"/>
                <a:cs typeface="Euphemia"/>
              </a:rPr>
              <a:t>Ö</a:t>
            </a:r>
            <a:r>
              <a:rPr dirty="0" sz="1200" spc="-10">
                <a:solidFill>
                  <a:srgbClr val="9D8F87"/>
                </a:solidFill>
                <a:latin typeface="Arial"/>
                <a:cs typeface="Arial"/>
              </a:rPr>
              <a:t>ğ</a:t>
            </a:r>
            <a:r>
              <a:rPr dirty="0" sz="1200" spc="-10">
                <a:solidFill>
                  <a:srgbClr val="9D8F87"/>
                </a:solidFill>
                <a:latin typeface="Euphemia"/>
                <a:cs typeface="Euphemia"/>
              </a:rPr>
              <a:t>retim</a:t>
            </a:r>
            <a:r>
              <a:rPr dirty="0" sz="1200" spc="-245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15">
                <a:solidFill>
                  <a:srgbClr val="9D8F87"/>
                </a:solidFill>
                <a:latin typeface="Euphemia"/>
                <a:cs typeface="Euphemia"/>
              </a:rPr>
              <a:t>Programı</a:t>
            </a:r>
            <a:endParaRPr sz="1200">
              <a:latin typeface="Euphemia"/>
              <a:cs typeface="Euphem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055986" y="76161"/>
            <a:ext cx="1890776" cy="11065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401244" y="4559524"/>
            <a:ext cx="1335109" cy="13351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87488" y="4536110"/>
            <a:ext cx="1345301" cy="13640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504" y="663955"/>
            <a:ext cx="402526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">
                <a:latin typeface="Calibri"/>
                <a:cs typeface="Calibri"/>
              </a:rPr>
              <a:t>8.C. </a:t>
            </a:r>
            <a:r>
              <a:rPr dirty="0" sz="2800" spc="-45">
                <a:latin typeface="Calibri"/>
                <a:cs typeface="Calibri"/>
              </a:rPr>
              <a:t>YAPILI </a:t>
            </a:r>
            <a:r>
              <a:rPr dirty="0" sz="2800" spc="-10">
                <a:latin typeface="Calibri"/>
                <a:cs typeface="Calibri"/>
              </a:rPr>
              <a:t>ÇEVRE </a:t>
            </a:r>
            <a:r>
              <a:rPr dirty="0" sz="2800" spc="-5">
                <a:latin typeface="Calibri"/>
                <a:cs typeface="Calibri"/>
              </a:rPr>
              <a:t>VE</a:t>
            </a:r>
            <a:r>
              <a:rPr dirty="0" sz="2800" spc="7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ÜRÜN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296" y="5792430"/>
            <a:ext cx="953287" cy="956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04900" y="1600200"/>
            <a:ext cx="9982200" cy="1631314"/>
          </a:xfrm>
          <a:prstGeom prst="rect">
            <a:avLst/>
          </a:prstGeom>
          <a:solidFill>
            <a:srgbClr val="FFFFF3"/>
          </a:solidFill>
          <a:ln w="9525">
            <a:solidFill>
              <a:srgbClr val="FFFFFF"/>
            </a:solidFill>
          </a:ln>
        </p:spPr>
        <p:txBody>
          <a:bodyPr wrap="square" lIns="0" tIns="29209" rIns="0" bIns="0" rtlCol="0" vert="horz">
            <a:spAutoFit/>
          </a:bodyPr>
          <a:lstStyle/>
          <a:p>
            <a:pPr algn="just" marL="228600" marR="69850" indent="-228600">
              <a:lnSpc>
                <a:spcPct val="90100"/>
              </a:lnSpc>
              <a:spcBef>
                <a:spcPts val="229"/>
              </a:spcBef>
              <a:buFont typeface="Wingdings"/>
              <a:buChar char=""/>
              <a:tabLst>
                <a:tab pos="229235" algn="l"/>
              </a:tabLst>
            </a:pP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8. 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C.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4. </a:t>
            </a:r>
            <a:r>
              <a:rPr dirty="0" sz="2000" spc="-10" b="1">
                <a:solidFill>
                  <a:srgbClr val="514743"/>
                </a:solidFill>
                <a:latin typeface="Calibri"/>
                <a:cs typeface="Calibri"/>
              </a:rPr>
              <a:t>DOĞADAN </a:t>
            </a:r>
            <a:r>
              <a:rPr dirty="0" sz="2000" spc="-25" b="1">
                <a:solidFill>
                  <a:srgbClr val="514743"/>
                </a:solidFill>
                <a:latin typeface="Calibri"/>
                <a:cs typeface="Calibri"/>
              </a:rPr>
              <a:t>TASARIMA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Bu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ünitede öğrencilerin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doğayı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gözlemlemeleri,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doğada var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olan 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organik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yapıların teknolojinin gelişimine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katkısı,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nanoteknolojik yapıların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özellikleri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kullanım 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alanlarıyla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ilgili bilgi verilmesi</a:t>
            </a:r>
            <a:r>
              <a:rPr dirty="0" sz="2000" spc="5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amaçlanmaktadır.</a:t>
            </a:r>
            <a:endParaRPr sz="2000">
              <a:latin typeface="Calibri"/>
              <a:cs typeface="Calibri"/>
            </a:endParaRPr>
          </a:p>
          <a:p>
            <a:pPr marL="228600" indent="-228600">
              <a:lnSpc>
                <a:spcPct val="100000"/>
              </a:lnSpc>
              <a:spcBef>
                <a:spcPts val="360"/>
              </a:spcBef>
              <a:buFont typeface="Wingdings"/>
              <a:buChar char=""/>
              <a:tabLst>
                <a:tab pos="229235" algn="l"/>
              </a:tabLst>
            </a:pPr>
            <a:r>
              <a:rPr dirty="0" sz="2000" spc="-45" b="1">
                <a:solidFill>
                  <a:srgbClr val="514743"/>
                </a:solidFill>
                <a:latin typeface="Calibri"/>
                <a:cs typeface="Calibri"/>
              </a:rPr>
              <a:t>TT.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8. 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C.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4. 1. 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Biyotaklit </a:t>
            </a:r>
            <a:r>
              <a:rPr dirty="0" sz="2000" spc="-15" b="1">
                <a:solidFill>
                  <a:srgbClr val="514743"/>
                </a:solidFill>
                <a:latin typeface="Calibri"/>
                <a:cs typeface="Calibri"/>
              </a:rPr>
              <a:t>kavramını</a:t>
            </a:r>
            <a:r>
              <a:rPr dirty="0" sz="2000" spc="-25" b="1">
                <a:solidFill>
                  <a:srgbClr val="514743"/>
                </a:solidFill>
                <a:latin typeface="Calibri"/>
                <a:cs typeface="Calibri"/>
              </a:rPr>
              <a:t> açıklar.</a:t>
            </a:r>
            <a:endParaRPr sz="2000">
              <a:latin typeface="Calibri"/>
              <a:cs typeface="Calibri"/>
            </a:endParaRPr>
          </a:p>
          <a:p>
            <a:pPr marL="228600" indent="-228600">
              <a:lnSpc>
                <a:spcPct val="100000"/>
              </a:lnSpc>
              <a:spcBef>
                <a:spcPts val="360"/>
              </a:spcBef>
              <a:buFont typeface="Wingdings"/>
              <a:buChar char=""/>
              <a:tabLst>
                <a:tab pos="229235" algn="l"/>
              </a:tabLst>
            </a:pP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Biyotaklit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ile tasarlanmış ürünlere örnekler</a:t>
            </a:r>
            <a:r>
              <a:rPr dirty="0" sz="2000" spc="6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45">
                <a:solidFill>
                  <a:srgbClr val="514743"/>
                </a:solidFill>
                <a:latin typeface="Calibri"/>
                <a:cs typeface="Calibri"/>
              </a:rPr>
              <a:t>verir.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62602" y="6431846"/>
            <a:ext cx="3068320" cy="2006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1200" spc="-15">
                <a:solidFill>
                  <a:srgbClr val="9D8F87"/>
                </a:solidFill>
                <a:latin typeface="Euphemia"/>
                <a:cs typeface="Euphemia"/>
              </a:rPr>
              <a:t>Teknoloji</a:t>
            </a:r>
            <a:r>
              <a:rPr dirty="0" sz="1200" spc="-265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>
                <a:solidFill>
                  <a:srgbClr val="9D8F87"/>
                </a:solidFill>
                <a:latin typeface="Euphemia"/>
                <a:cs typeface="Euphemia"/>
              </a:rPr>
              <a:t>ve</a:t>
            </a:r>
            <a:r>
              <a:rPr dirty="0" sz="1200" spc="-254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25">
                <a:solidFill>
                  <a:srgbClr val="9D8F87"/>
                </a:solidFill>
                <a:latin typeface="Euphemia"/>
                <a:cs typeface="Euphemia"/>
              </a:rPr>
              <a:t>Tasarım</a:t>
            </a:r>
            <a:r>
              <a:rPr dirty="0" sz="1200" spc="-240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5">
                <a:solidFill>
                  <a:srgbClr val="9D8F87"/>
                </a:solidFill>
                <a:latin typeface="Euphemia"/>
                <a:cs typeface="Euphemia"/>
              </a:rPr>
              <a:t>Dersi</a:t>
            </a:r>
            <a:r>
              <a:rPr dirty="0" sz="1200" spc="-250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10">
                <a:solidFill>
                  <a:srgbClr val="9D8F87"/>
                </a:solidFill>
                <a:latin typeface="Euphemia"/>
                <a:cs typeface="Euphemia"/>
              </a:rPr>
              <a:t>Ö</a:t>
            </a:r>
            <a:r>
              <a:rPr dirty="0" sz="1200" spc="-10">
                <a:solidFill>
                  <a:srgbClr val="9D8F87"/>
                </a:solidFill>
                <a:latin typeface="Arial"/>
                <a:cs typeface="Arial"/>
              </a:rPr>
              <a:t>ğ</a:t>
            </a:r>
            <a:r>
              <a:rPr dirty="0" sz="1200" spc="-10">
                <a:solidFill>
                  <a:srgbClr val="9D8F87"/>
                </a:solidFill>
                <a:latin typeface="Euphemia"/>
                <a:cs typeface="Euphemia"/>
              </a:rPr>
              <a:t>retim</a:t>
            </a:r>
            <a:r>
              <a:rPr dirty="0" sz="1200" spc="-245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15">
                <a:solidFill>
                  <a:srgbClr val="9D8F87"/>
                </a:solidFill>
                <a:latin typeface="Euphemia"/>
                <a:cs typeface="Euphemia"/>
              </a:rPr>
              <a:t>Programı</a:t>
            </a:r>
            <a:endParaRPr sz="1200">
              <a:latin typeface="Euphemia"/>
              <a:cs typeface="Euphem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055986" y="76161"/>
            <a:ext cx="1890776" cy="11065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442845" y="3343275"/>
            <a:ext cx="7150861" cy="32491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004804" y="4467420"/>
            <a:ext cx="1335109" cy="13351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79648" y="4397954"/>
            <a:ext cx="1345301" cy="13640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504" y="663955"/>
            <a:ext cx="402526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">
                <a:latin typeface="Calibri"/>
                <a:cs typeface="Calibri"/>
              </a:rPr>
              <a:t>8.C. </a:t>
            </a:r>
            <a:r>
              <a:rPr dirty="0" sz="2800" spc="-45">
                <a:latin typeface="Calibri"/>
                <a:cs typeface="Calibri"/>
              </a:rPr>
              <a:t>YAPILI </a:t>
            </a:r>
            <a:r>
              <a:rPr dirty="0" sz="2800" spc="-10">
                <a:latin typeface="Calibri"/>
                <a:cs typeface="Calibri"/>
              </a:rPr>
              <a:t>ÇEVRE </a:t>
            </a:r>
            <a:r>
              <a:rPr dirty="0" sz="2800" spc="-5">
                <a:latin typeface="Calibri"/>
                <a:cs typeface="Calibri"/>
              </a:rPr>
              <a:t>VE</a:t>
            </a:r>
            <a:r>
              <a:rPr dirty="0" sz="2800" spc="7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ÜRÜN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296" y="5792430"/>
            <a:ext cx="953287" cy="956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04900" y="1600200"/>
            <a:ext cx="9982200" cy="1631314"/>
          </a:xfrm>
          <a:prstGeom prst="rect">
            <a:avLst/>
          </a:prstGeom>
          <a:ln w="9525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228600" indent="-228600">
              <a:lnSpc>
                <a:spcPts val="2395"/>
              </a:lnSpc>
              <a:buFont typeface="Wingdings"/>
              <a:buChar char=""/>
              <a:tabLst>
                <a:tab pos="229235" algn="l"/>
              </a:tabLst>
            </a:pPr>
            <a:r>
              <a:rPr dirty="0" sz="2000" spc="-45" b="1">
                <a:solidFill>
                  <a:srgbClr val="514743"/>
                </a:solidFill>
                <a:latin typeface="Calibri"/>
                <a:cs typeface="Calibri"/>
              </a:rPr>
              <a:t>TT.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8. 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C.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4. 2. 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Biyotaklit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ile 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tasarlanmış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bir ürünü 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analiz</a:t>
            </a:r>
            <a:r>
              <a:rPr dirty="0" sz="2000" spc="-70" b="1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40" b="1">
                <a:solidFill>
                  <a:srgbClr val="514743"/>
                </a:solidFill>
                <a:latin typeface="Calibri"/>
                <a:cs typeface="Calibri"/>
              </a:rPr>
              <a:t>eder.</a:t>
            </a:r>
            <a:endParaRPr sz="2000">
              <a:latin typeface="Calibri"/>
              <a:cs typeface="Calibri"/>
            </a:endParaRPr>
          </a:p>
          <a:p>
            <a:pPr marL="228600" indent="-228600">
              <a:lnSpc>
                <a:spcPts val="2280"/>
              </a:lnSpc>
              <a:spcBef>
                <a:spcPts val="360"/>
              </a:spcBef>
              <a:buFont typeface="Wingdings"/>
              <a:buChar char=""/>
              <a:tabLst>
                <a:tab pos="229235" algn="l"/>
              </a:tabLst>
            </a:pPr>
            <a:r>
              <a:rPr dirty="0" sz="2000" spc="-50" b="1">
                <a:solidFill>
                  <a:srgbClr val="514743"/>
                </a:solidFill>
                <a:latin typeface="Calibri"/>
                <a:cs typeface="Calibri"/>
              </a:rPr>
              <a:t>TT.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8. C. 4. 3. 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Gündelik </a:t>
            </a:r>
            <a:r>
              <a:rPr dirty="0" sz="2000" spc="-10" b="1">
                <a:solidFill>
                  <a:srgbClr val="514743"/>
                </a:solidFill>
                <a:latin typeface="Calibri"/>
                <a:cs typeface="Calibri"/>
              </a:rPr>
              <a:t>hayatında var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olan bir sorunun 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çözümünde biyotaklit</a:t>
            </a:r>
            <a:r>
              <a:rPr dirty="0" sz="2000" spc="-65" b="1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15" b="1">
                <a:solidFill>
                  <a:srgbClr val="514743"/>
                </a:solidFill>
                <a:latin typeface="Calibri"/>
                <a:cs typeface="Calibri"/>
              </a:rPr>
              <a:t>kavramını</a:t>
            </a:r>
            <a:endParaRPr sz="2000">
              <a:latin typeface="Calibri"/>
              <a:cs typeface="Calibri"/>
            </a:endParaRPr>
          </a:p>
          <a:p>
            <a:pPr marL="228600">
              <a:lnSpc>
                <a:spcPts val="2280"/>
              </a:lnSpc>
            </a:pPr>
            <a:r>
              <a:rPr dirty="0" sz="2000" spc="-10" b="1">
                <a:solidFill>
                  <a:srgbClr val="514743"/>
                </a:solidFill>
                <a:latin typeface="Calibri"/>
                <a:cs typeface="Calibri"/>
              </a:rPr>
              <a:t>kullanarak 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ürün</a:t>
            </a:r>
            <a:r>
              <a:rPr dirty="0" sz="2000" spc="-10" b="1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30" b="1">
                <a:solidFill>
                  <a:srgbClr val="514743"/>
                </a:solidFill>
                <a:latin typeface="Calibri"/>
                <a:cs typeface="Calibri"/>
              </a:rPr>
              <a:t>tasarlar.</a:t>
            </a:r>
            <a:endParaRPr sz="2000">
              <a:latin typeface="Calibri"/>
              <a:cs typeface="Calibri"/>
            </a:endParaRPr>
          </a:p>
          <a:p>
            <a:pPr marL="228600" marR="214629" indent="-228600">
              <a:lnSpc>
                <a:spcPts val="2160"/>
              </a:lnSpc>
              <a:spcBef>
                <a:spcPts val="635"/>
              </a:spcBef>
              <a:buFont typeface="Wingdings"/>
              <a:buChar char=""/>
              <a:tabLst>
                <a:tab pos="229235" algn="l"/>
              </a:tabLst>
            </a:pP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Doğadan esinlenerek günlük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hayatında karşılaşılan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bir sorunun çözümüne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yönelik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ürün çizimi 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üzerinde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30">
                <a:solidFill>
                  <a:srgbClr val="514743"/>
                </a:solidFill>
                <a:latin typeface="Calibri"/>
                <a:cs typeface="Calibri"/>
              </a:rPr>
              <a:t>durulur.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49902" y="6433210"/>
            <a:ext cx="2609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20">
                <a:solidFill>
                  <a:srgbClr val="9D8F87"/>
                </a:solidFill>
                <a:latin typeface="Euphemia"/>
                <a:cs typeface="Euphemia"/>
              </a:rPr>
              <a:t>T</a:t>
            </a:r>
            <a:r>
              <a:rPr dirty="0" sz="1200">
                <a:solidFill>
                  <a:srgbClr val="9D8F87"/>
                </a:solidFill>
                <a:latin typeface="Euphemia"/>
                <a:cs typeface="Euphemia"/>
              </a:rPr>
              <a:t>ek</a:t>
            </a:r>
            <a:endParaRPr sz="1200">
              <a:latin typeface="Euphemia"/>
              <a:cs typeface="Euphem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97412" y="6431846"/>
            <a:ext cx="2586355" cy="2006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1200" spc="-5">
                <a:solidFill>
                  <a:srgbClr val="9D8F87"/>
                </a:solidFill>
                <a:latin typeface="Euphemia"/>
                <a:cs typeface="Euphemia"/>
              </a:rPr>
              <a:t>noloji</a:t>
            </a:r>
            <a:r>
              <a:rPr dirty="0" sz="1200" spc="-265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>
                <a:solidFill>
                  <a:srgbClr val="9D8F87"/>
                </a:solidFill>
                <a:latin typeface="Euphemia"/>
                <a:cs typeface="Euphemia"/>
              </a:rPr>
              <a:t>ve</a:t>
            </a:r>
            <a:r>
              <a:rPr dirty="0" sz="1200" spc="-254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25">
                <a:solidFill>
                  <a:srgbClr val="9D8F87"/>
                </a:solidFill>
                <a:latin typeface="Euphemia"/>
                <a:cs typeface="Euphemia"/>
              </a:rPr>
              <a:t>Tasarım</a:t>
            </a:r>
            <a:r>
              <a:rPr dirty="0" sz="1200" spc="-240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5">
                <a:solidFill>
                  <a:srgbClr val="9D8F87"/>
                </a:solidFill>
                <a:latin typeface="Euphemia"/>
                <a:cs typeface="Euphemia"/>
              </a:rPr>
              <a:t>Dersi</a:t>
            </a:r>
            <a:r>
              <a:rPr dirty="0" sz="1200" spc="-250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10">
                <a:solidFill>
                  <a:srgbClr val="9D8F87"/>
                </a:solidFill>
                <a:latin typeface="Euphemia"/>
                <a:cs typeface="Euphemia"/>
              </a:rPr>
              <a:t>Ö</a:t>
            </a:r>
            <a:r>
              <a:rPr dirty="0" sz="1200" spc="-10">
                <a:solidFill>
                  <a:srgbClr val="9D8F87"/>
                </a:solidFill>
                <a:latin typeface="Arial"/>
                <a:cs typeface="Arial"/>
              </a:rPr>
              <a:t>ğ</a:t>
            </a:r>
            <a:r>
              <a:rPr dirty="0" sz="1200" spc="-10">
                <a:solidFill>
                  <a:srgbClr val="9D8F87"/>
                </a:solidFill>
                <a:latin typeface="Euphemia"/>
                <a:cs typeface="Euphemia"/>
              </a:rPr>
              <a:t>retim</a:t>
            </a:r>
            <a:r>
              <a:rPr dirty="0" sz="1200" spc="-245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10">
                <a:solidFill>
                  <a:srgbClr val="9D8F87"/>
                </a:solidFill>
                <a:latin typeface="Euphemia"/>
                <a:cs typeface="Euphemia"/>
              </a:rPr>
              <a:t>Progr</a:t>
            </a:r>
            <a:endParaRPr sz="1200">
              <a:latin typeface="Euphemia"/>
              <a:cs typeface="Euphem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66296" y="6433210"/>
            <a:ext cx="2774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9D8F87"/>
                </a:solidFill>
                <a:latin typeface="Euphemia"/>
                <a:cs typeface="Euphemia"/>
              </a:rPr>
              <a:t>a</a:t>
            </a:r>
            <a:r>
              <a:rPr dirty="0" sz="1200" spc="-10">
                <a:solidFill>
                  <a:srgbClr val="9D8F87"/>
                </a:solidFill>
                <a:latin typeface="Euphemia"/>
                <a:cs typeface="Euphemia"/>
              </a:rPr>
              <a:t>m</a:t>
            </a:r>
            <a:r>
              <a:rPr dirty="0" sz="1200">
                <a:solidFill>
                  <a:srgbClr val="9D8F87"/>
                </a:solidFill>
                <a:latin typeface="Euphemia"/>
                <a:cs typeface="Euphemia"/>
              </a:rPr>
              <a:t>ı</a:t>
            </a:r>
            <a:endParaRPr sz="1200">
              <a:latin typeface="Euphemia"/>
              <a:cs typeface="Euphem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055986" y="76161"/>
            <a:ext cx="1890776" cy="11065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800091" y="2980563"/>
            <a:ext cx="2590418" cy="36266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909443" y="4467420"/>
            <a:ext cx="1335109" cy="13351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759879" y="4363415"/>
            <a:ext cx="1345301" cy="13640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504" y="663955"/>
            <a:ext cx="404114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">
                <a:latin typeface="Calibri"/>
                <a:cs typeface="Calibri"/>
              </a:rPr>
              <a:t>8.Ç. </a:t>
            </a:r>
            <a:r>
              <a:rPr dirty="0" sz="2800" spc="-35">
                <a:latin typeface="Calibri"/>
                <a:cs typeface="Calibri"/>
              </a:rPr>
              <a:t>İHTİYAÇLAR </a:t>
            </a:r>
            <a:r>
              <a:rPr dirty="0" sz="2800" spc="-5">
                <a:latin typeface="Calibri"/>
                <a:cs typeface="Calibri"/>
              </a:rPr>
              <a:t>VE</a:t>
            </a:r>
            <a:r>
              <a:rPr dirty="0" sz="2800" spc="7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YENİLİK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296" y="5792430"/>
            <a:ext cx="953287" cy="956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814067" y="2131948"/>
            <a:ext cx="8152765" cy="2739390"/>
          </a:xfrm>
          <a:custGeom>
            <a:avLst/>
            <a:gdLst/>
            <a:ahLst/>
            <a:cxnLst/>
            <a:rect l="l" t="t" r="r" b="b"/>
            <a:pathLst>
              <a:path w="8152765" h="2739390">
                <a:moveTo>
                  <a:pt x="0" y="2739263"/>
                </a:moveTo>
                <a:lnTo>
                  <a:pt x="8152638" y="2739263"/>
                </a:lnTo>
                <a:lnTo>
                  <a:pt x="8152638" y="0"/>
                </a:lnTo>
                <a:lnTo>
                  <a:pt x="0" y="0"/>
                </a:lnTo>
                <a:lnTo>
                  <a:pt x="0" y="2739263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801495" y="2118487"/>
            <a:ext cx="7809865" cy="2678430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algn="just" marL="241300" marR="5080" indent="-228600">
              <a:lnSpc>
                <a:spcPts val="2160"/>
              </a:lnSpc>
              <a:spcBef>
                <a:spcPts val="375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8. 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Ç.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1. ULAŞIM </a:t>
            </a:r>
            <a:r>
              <a:rPr dirty="0" sz="2000" spc="-10" b="1">
                <a:solidFill>
                  <a:srgbClr val="514743"/>
                </a:solidFill>
                <a:latin typeface="Calibri"/>
                <a:cs typeface="Calibri"/>
              </a:rPr>
              <a:t>TEKNOLOJİLERİ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Bu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ünitede öğrencilerin </a:t>
            </a:r>
            <a:r>
              <a:rPr dirty="0" sz="2000" spc="-20">
                <a:solidFill>
                  <a:srgbClr val="514743"/>
                </a:solidFill>
                <a:latin typeface="Calibri"/>
                <a:cs typeface="Calibri"/>
              </a:rPr>
              <a:t>kara,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su, </a:t>
            </a:r>
            <a:r>
              <a:rPr dirty="0" sz="2000" spc="-20">
                <a:solidFill>
                  <a:srgbClr val="514743"/>
                </a:solidFill>
                <a:latin typeface="Calibri"/>
                <a:cs typeface="Calibri"/>
              </a:rPr>
              <a:t>hava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ve  </a:t>
            </a:r>
            <a:r>
              <a:rPr dirty="0" sz="2000" spc="-20">
                <a:solidFill>
                  <a:srgbClr val="514743"/>
                </a:solidFill>
                <a:latin typeface="Calibri"/>
                <a:cs typeface="Calibri"/>
              </a:rPr>
              <a:t>uzay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ulaşım teknolojileriyle ilgili bilgi sahibi olmaları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tasarım yapmaları  </a:t>
            </a:r>
            <a:r>
              <a:rPr dirty="0" sz="2000" spc="-20">
                <a:solidFill>
                  <a:srgbClr val="514743"/>
                </a:solidFill>
                <a:latin typeface="Calibri"/>
                <a:cs typeface="Calibri"/>
              </a:rPr>
              <a:t>amaçlanmıştır.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Atatürk,ün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ulaşım teknolojilerine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verdiği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önemi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ifade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eden 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sözlerinden yola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çıkarak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ulaşımın,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ülkelerin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gelişimi üzerindeki</a:t>
            </a:r>
            <a:r>
              <a:rPr dirty="0" sz="2000" spc="5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rolü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130"/>
              </a:lnSpc>
            </a:pPr>
            <a:r>
              <a:rPr dirty="0" sz="2000" spc="-25">
                <a:solidFill>
                  <a:srgbClr val="514743"/>
                </a:solidFill>
                <a:latin typeface="Calibri"/>
                <a:cs typeface="Calibri"/>
              </a:rPr>
              <a:t>vurgulanır.</a:t>
            </a:r>
            <a:endParaRPr sz="2000">
              <a:latin typeface="Calibri"/>
              <a:cs typeface="Calibri"/>
            </a:endParaRPr>
          </a:p>
          <a:p>
            <a:pPr marL="241300" marR="768350" indent="-228600">
              <a:lnSpc>
                <a:spcPts val="2160"/>
              </a:lnSpc>
              <a:spcBef>
                <a:spcPts val="630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 sz="2000" spc="-45" b="1">
                <a:solidFill>
                  <a:srgbClr val="514743"/>
                </a:solidFill>
                <a:latin typeface="Calibri"/>
                <a:cs typeface="Calibri"/>
              </a:rPr>
              <a:t>TT.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8. 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Ç.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1. 1. Ulaşım </a:t>
            </a:r>
            <a:r>
              <a:rPr dirty="0" sz="2000" spc="-10" b="1">
                <a:solidFill>
                  <a:srgbClr val="514743"/>
                </a:solidFill>
                <a:latin typeface="Calibri"/>
                <a:cs typeface="Calibri"/>
              </a:rPr>
              <a:t>araçlarının 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tasarımında </a:t>
            </a:r>
            <a:r>
              <a:rPr dirty="0" sz="2000" spc="-10" b="1">
                <a:solidFill>
                  <a:srgbClr val="514743"/>
                </a:solidFill>
                <a:latin typeface="Calibri"/>
                <a:cs typeface="Calibri"/>
              </a:rPr>
              <a:t>dikkate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alınan </a:t>
            </a:r>
            <a:r>
              <a:rPr dirty="0" sz="2000" spc="-10" b="1">
                <a:solidFill>
                  <a:srgbClr val="514743"/>
                </a:solidFill>
                <a:latin typeface="Calibri"/>
                <a:cs typeface="Calibri"/>
              </a:rPr>
              <a:t>temel  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prensipleri</a:t>
            </a:r>
            <a:r>
              <a:rPr dirty="0" sz="2000" spc="-30" b="1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25" b="1">
                <a:solidFill>
                  <a:srgbClr val="514743"/>
                </a:solidFill>
                <a:latin typeface="Calibri"/>
                <a:cs typeface="Calibri"/>
              </a:rPr>
              <a:t>açıklar.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ts val="2280"/>
              </a:lnSpc>
              <a:spcBef>
                <a:spcPts val="330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 sz="2000" spc="-30">
                <a:solidFill>
                  <a:srgbClr val="514743"/>
                </a:solidFill>
                <a:latin typeface="Calibri"/>
                <a:cs typeface="Calibri"/>
              </a:rPr>
              <a:t>Yakıt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tasarrufu, sürtünme,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aerodinamik, </a:t>
            </a:r>
            <a:r>
              <a:rPr dirty="0" sz="2000" spc="-45">
                <a:solidFill>
                  <a:srgbClr val="514743"/>
                </a:solidFill>
                <a:latin typeface="Calibri"/>
                <a:cs typeface="Calibri"/>
              </a:rPr>
              <a:t>konfor,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ergonomi, maliyet</a:t>
            </a:r>
            <a:r>
              <a:rPr dirty="0" sz="2000" spc="15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gibi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280"/>
              </a:lnSpc>
            </a:pP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faktörlere</a:t>
            </a:r>
            <a:r>
              <a:rPr dirty="0" sz="2000" spc="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514743"/>
                </a:solidFill>
                <a:latin typeface="Calibri"/>
                <a:cs typeface="Calibri"/>
              </a:rPr>
              <a:t>değinilir.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49902" y="6433210"/>
            <a:ext cx="30937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5">
                <a:solidFill>
                  <a:srgbClr val="9D8F87"/>
                </a:solidFill>
                <a:latin typeface="Euphemia"/>
                <a:cs typeface="Euphemia"/>
              </a:rPr>
              <a:t>Teknoloji</a:t>
            </a:r>
            <a:r>
              <a:rPr dirty="0" sz="1200" spc="-265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>
                <a:solidFill>
                  <a:srgbClr val="9D8F87"/>
                </a:solidFill>
                <a:latin typeface="Euphemia"/>
                <a:cs typeface="Euphemia"/>
              </a:rPr>
              <a:t>ve</a:t>
            </a:r>
            <a:r>
              <a:rPr dirty="0" sz="1200" spc="-254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25">
                <a:solidFill>
                  <a:srgbClr val="9D8F87"/>
                </a:solidFill>
                <a:latin typeface="Euphemia"/>
                <a:cs typeface="Euphemia"/>
              </a:rPr>
              <a:t>Tasarım</a:t>
            </a:r>
            <a:r>
              <a:rPr dirty="0" sz="1200" spc="-240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5">
                <a:solidFill>
                  <a:srgbClr val="9D8F87"/>
                </a:solidFill>
                <a:latin typeface="Euphemia"/>
                <a:cs typeface="Euphemia"/>
              </a:rPr>
              <a:t>Dersi</a:t>
            </a:r>
            <a:r>
              <a:rPr dirty="0" sz="1200" spc="-250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10">
                <a:solidFill>
                  <a:srgbClr val="9D8F87"/>
                </a:solidFill>
                <a:latin typeface="Euphemia"/>
                <a:cs typeface="Euphemia"/>
              </a:rPr>
              <a:t>Ö</a:t>
            </a:r>
            <a:r>
              <a:rPr dirty="0" sz="1200" spc="-10">
                <a:solidFill>
                  <a:srgbClr val="9D8F87"/>
                </a:solidFill>
                <a:latin typeface="Arial"/>
                <a:cs typeface="Arial"/>
              </a:rPr>
              <a:t>ğ</a:t>
            </a:r>
            <a:r>
              <a:rPr dirty="0" sz="1200" spc="-10">
                <a:solidFill>
                  <a:srgbClr val="9D8F87"/>
                </a:solidFill>
                <a:latin typeface="Euphemia"/>
                <a:cs typeface="Euphemia"/>
              </a:rPr>
              <a:t>retim</a:t>
            </a:r>
            <a:r>
              <a:rPr dirty="0" sz="1200" spc="-245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15">
                <a:solidFill>
                  <a:srgbClr val="9D8F87"/>
                </a:solidFill>
                <a:latin typeface="Euphemia"/>
                <a:cs typeface="Euphemia"/>
              </a:rPr>
              <a:t>Programı</a:t>
            </a:r>
            <a:endParaRPr sz="1200">
              <a:latin typeface="Euphemia"/>
              <a:cs typeface="Euphem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055986" y="76161"/>
            <a:ext cx="1890776" cy="11065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355193" y="4789783"/>
            <a:ext cx="1335109" cy="13351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41436" y="4766369"/>
            <a:ext cx="1345301" cy="13640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504" y="663955"/>
            <a:ext cx="404114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">
                <a:latin typeface="Calibri"/>
                <a:cs typeface="Calibri"/>
              </a:rPr>
              <a:t>8.Ç. </a:t>
            </a:r>
            <a:r>
              <a:rPr dirty="0" sz="2800" spc="-35">
                <a:latin typeface="Calibri"/>
                <a:cs typeface="Calibri"/>
              </a:rPr>
              <a:t>İHTİYAÇLAR </a:t>
            </a:r>
            <a:r>
              <a:rPr dirty="0" sz="2800" spc="-5">
                <a:latin typeface="Calibri"/>
                <a:cs typeface="Calibri"/>
              </a:rPr>
              <a:t>VE</a:t>
            </a:r>
            <a:r>
              <a:rPr dirty="0" sz="2800" spc="7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YENİLİK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296" y="5792430"/>
            <a:ext cx="953287" cy="956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04900" y="1600200"/>
            <a:ext cx="9982200" cy="1708150"/>
          </a:xfrm>
          <a:prstGeom prst="rect">
            <a:avLst/>
          </a:prstGeom>
          <a:solidFill>
            <a:srgbClr val="FFFFF3"/>
          </a:solidFill>
          <a:ln w="9525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228600" indent="-228600">
              <a:lnSpc>
                <a:spcPts val="2395"/>
              </a:lnSpc>
              <a:buFont typeface="Wingdings"/>
              <a:buChar char=""/>
              <a:tabLst>
                <a:tab pos="229235" algn="l"/>
              </a:tabLst>
            </a:pPr>
            <a:r>
              <a:rPr dirty="0" sz="2000" spc="-45" b="1">
                <a:solidFill>
                  <a:srgbClr val="514743"/>
                </a:solidFill>
                <a:latin typeface="Calibri"/>
                <a:cs typeface="Calibri"/>
              </a:rPr>
              <a:t>TT.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8. 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Ç.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1. 2. </a:t>
            </a:r>
            <a:r>
              <a:rPr dirty="0" sz="2000" spc="-15" b="1">
                <a:solidFill>
                  <a:srgbClr val="514743"/>
                </a:solidFill>
                <a:latin typeface="Calibri"/>
                <a:cs typeface="Calibri"/>
              </a:rPr>
              <a:t>Farklı 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ortamlarda kullanılan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ulaşım </a:t>
            </a:r>
            <a:r>
              <a:rPr dirty="0" sz="2000" spc="-10" b="1">
                <a:solidFill>
                  <a:srgbClr val="514743"/>
                </a:solidFill>
                <a:latin typeface="Calibri"/>
                <a:cs typeface="Calibri"/>
              </a:rPr>
              <a:t>araçlarını, özelliklerine </a:t>
            </a:r>
            <a:r>
              <a:rPr dirty="0" sz="2000" spc="-15" b="1">
                <a:solidFill>
                  <a:srgbClr val="514743"/>
                </a:solidFill>
                <a:latin typeface="Calibri"/>
                <a:cs typeface="Calibri"/>
              </a:rPr>
              <a:t>göre</a:t>
            </a:r>
            <a:r>
              <a:rPr dirty="0" sz="2000" spc="25" b="1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15" b="1">
                <a:solidFill>
                  <a:srgbClr val="514743"/>
                </a:solidFill>
                <a:latin typeface="Calibri"/>
                <a:cs typeface="Calibri"/>
              </a:rPr>
              <a:t>sınıflandırır.</a:t>
            </a:r>
            <a:endParaRPr sz="2000">
              <a:latin typeface="Calibri"/>
              <a:cs typeface="Calibri"/>
            </a:endParaRPr>
          </a:p>
          <a:p>
            <a:pPr marL="228600" indent="-228600">
              <a:lnSpc>
                <a:spcPct val="100000"/>
              </a:lnSpc>
              <a:spcBef>
                <a:spcPts val="360"/>
              </a:spcBef>
              <a:buFont typeface="Wingdings"/>
              <a:buChar char=""/>
              <a:tabLst>
                <a:tab pos="229235" algn="l"/>
              </a:tabLst>
            </a:pP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Kara,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su,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hava ve </a:t>
            </a:r>
            <a:r>
              <a:rPr dirty="0" sz="2000" spc="-20">
                <a:solidFill>
                  <a:srgbClr val="514743"/>
                </a:solidFill>
                <a:latin typeface="Calibri"/>
                <a:cs typeface="Calibri"/>
              </a:rPr>
              <a:t>uzay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ulaşım teknolojileri vb.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üzerinde</a:t>
            </a:r>
            <a:r>
              <a:rPr dirty="0" sz="2000" spc="4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30">
                <a:solidFill>
                  <a:srgbClr val="514743"/>
                </a:solidFill>
                <a:latin typeface="Calibri"/>
                <a:cs typeface="Calibri"/>
              </a:rPr>
              <a:t>durulur.</a:t>
            </a:r>
            <a:endParaRPr sz="2000">
              <a:latin typeface="Calibri"/>
              <a:cs typeface="Calibri"/>
            </a:endParaRPr>
          </a:p>
          <a:p>
            <a:pPr marL="228600" indent="-228600">
              <a:lnSpc>
                <a:spcPct val="100000"/>
              </a:lnSpc>
              <a:spcBef>
                <a:spcPts val="360"/>
              </a:spcBef>
              <a:buFont typeface="Wingdings"/>
              <a:buChar char=""/>
              <a:tabLst>
                <a:tab pos="229235" algn="l"/>
              </a:tabLst>
            </a:pPr>
            <a:r>
              <a:rPr dirty="0" sz="2000" spc="-45" b="1">
                <a:solidFill>
                  <a:srgbClr val="514743"/>
                </a:solidFill>
                <a:latin typeface="Calibri"/>
                <a:cs typeface="Calibri"/>
              </a:rPr>
              <a:t>TT.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8. 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Ç.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1. 3. </a:t>
            </a:r>
            <a:r>
              <a:rPr dirty="0" sz="2000" spc="-15" b="1">
                <a:solidFill>
                  <a:srgbClr val="514743"/>
                </a:solidFill>
                <a:latin typeface="Calibri"/>
                <a:cs typeface="Calibri"/>
              </a:rPr>
              <a:t>Farklı 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ortamlarda çalışabilecek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bir ulaşım </a:t>
            </a:r>
            <a:r>
              <a:rPr dirty="0" sz="2000" spc="-15" b="1">
                <a:solidFill>
                  <a:srgbClr val="514743"/>
                </a:solidFill>
                <a:latin typeface="Calibri"/>
                <a:cs typeface="Calibri"/>
              </a:rPr>
              <a:t>aracı</a:t>
            </a:r>
            <a:r>
              <a:rPr dirty="0" sz="2000" spc="-30" b="1">
                <a:solidFill>
                  <a:srgbClr val="514743"/>
                </a:solidFill>
                <a:latin typeface="Calibri"/>
                <a:cs typeface="Calibri"/>
              </a:rPr>
              <a:t> tasarlar.</a:t>
            </a:r>
            <a:endParaRPr sz="2000">
              <a:latin typeface="Calibri"/>
              <a:cs typeface="Calibri"/>
            </a:endParaRPr>
          </a:p>
          <a:p>
            <a:pPr marL="228600" marR="196850" indent="-228600">
              <a:lnSpc>
                <a:spcPts val="2160"/>
              </a:lnSpc>
              <a:spcBef>
                <a:spcPts val="635"/>
              </a:spcBef>
              <a:buFont typeface="Wingdings"/>
              <a:buChar char=""/>
              <a:tabLst>
                <a:tab pos="229235" algn="l"/>
              </a:tabLst>
            </a:pP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Öğrendiği tasarım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ulaşım teknolojisi bilgisini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kullanarak </a:t>
            </a:r>
            <a:r>
              <a:rPr dirty="0" sz="2000" spc="-20">
                <a:solidFill>
                  <a:srgbClr val="514743"/>
                </a:solidFill>
                <a:latin typeface="Calibri"/>
                <a:cs typeface="Calibri"/>
              </a:rPr>
              <a:t>kara,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su, </a:t>
            </a:r>
            <a:r>
              <a:rPr dirty="0" sz="2000" spc="-20">
                <a:solidFill>
                  <a:srgbClr val="514743"/>
                </a:solidFill>
                <a:latin typeface="Calibri"/>
                <a:cs typeface="Calibri"/>
              </a:rPr>
              <a:t>hava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dirty="0" sz="2000" spc="-20">
                <a:solidFill>
                  <a:srgbClr val="514743"/>
                </a:solidFill>
                <a:latin typeface="Calibri"/>
                <a:cs typeface="Calibri"/>
              </a:rPr>
              <a:t>uzay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ortamlarının 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en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az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iki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tanesinde çalışabilecek bir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araç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tasarımı çizimi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üzerinde</a:t>
            </a:r>
            <a:r>
              <a:rPr dirty="0" sz="2000" spc="11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30">
                <a:solidFill>
                  <a:srgbClr val="514743"/>
                </a:solidFill>
                <a:latin typeface="Calibri"/>
                <a:cs typeface="Calibri"/>
              </a:rPr>
              <a:t>durulur.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62602" y="6431846"/>
            <a:ext cx="3068320" cy="2006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1200" spc="-15">
                <a:solidFill>
                  <a:srgbClr val="9D8F87"/>
                </a:solidFill>
                <a:latin typeface="Euphemia"/>
                <a:cs typeface="Euphemia"/>
              </a:rPr>
              <a:t>Teknoloji</a:t>
            </a:r>
            <a:r>
              <a:rPr dirty="0" sz="1200" spc="-265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>
                <a:solidFill>
                  <a:srgbClr val="9D8F87"/>
                </a:solidFill>
                <a:latin typeface="Euphemia"/>
                <a:cs typeface="Euphemia"/>
              </a:rPr>
              <a:t>ve</a:t>
            </a:r>
            <a:r>
              <a:rPr dirty="0" sz="1200" spc="-254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25">
                <a:solidFill>
                  <a:srgbClr val="9D8F87"/>
                </a:solidFill>
                <a:latin typeface="Euphemia"/>
                <a:cs typeface="Euphemia"/>
              </a:rPr>
              <a:t>Tasarım</a:t>
            </a:r>
            <a:r>
              <a:rPr dirty="0" sz="1200" spc="-240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5">
                <a:solidFill>
                  <a:srgbClr val="9D8F87"/>
                </a:solidFill>
                <a:latin typeface="Euphemia"/>
                <a:cs typeface="Euphemia"/>
              </a:rPr>
              <a:t>Dersi</a:t>
            </a:r>
            <a:r>
              <a:rPr dirty="0" sz="1200" spc="-250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10">
                <a:solidFill>
                  <a:srgbClr val="9D8F87"/>
                </a:solidFill>
                <a:latin typeface="Euphemia"/>
                <a:cs typeface="Euphemia"/>
              </a:rPr>
              <a:t>Ö</a:t>
            </a:r>
            <a:r>
              <a:rPr dirty="0" sz="1200" spc="-10">
                <a:solidFill>
                  <a:srgbClr val="9D8F87"/>
                </a:solidFill>
                <a:latin typeface="Arial"/>
                <a:cs typeface="Arial"/>
              </a:rPr>
              <a:t>ğ</a:t>
            </a:r>
            <a:r>
              <a:rPr dirty="0" sz="1200" spc="-10">
                <a:solidFill>
                  <a:srgbClr val="9D8F87"/>
                </a:solidFill>
                <a:latin typeface="Euphemia"/>
                <a:cs typeface="Euphemia"/>
              </a:rPr>
              <a:t>retim</a:t>
            </a:r>
            <a:r>
              <a:rPr dirty="0" sz="1200" spc="-245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15">
                <a:solidFill>
                  <a:srgbClr val="9D8F87"/>
                </a:solidFill>
                <a:latin typeface="Euphemia"/>
                <a:cs typeface="Euphemia"/>
              </a:rPr>
              <a:t>Programı</a:t>
            </a:r>
            <a:endParaRPr sz="1200">
              <a:latin typeface="Euphemia"/>
              <a:cs typeface="Euphem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055986" y="76161"/>
            <a:ext cx="1890776" cy="11065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913251" y="3329266"/>
            <a:ext cx="4363974" cy="32729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738378" y="4478933"/>
            <a:ext cx="1335109" cy="13351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161205" y="4444006"/>
            <a:ext cx="1345301" cy="13640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504" y="663955"/>
            <a:ext cx="560768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">
                <a:latin typeface="Calibri"/>
                <a:cs typeface="Calibri"/>
              </a:rPr>
              <a:t>8.D. </a:t>
            </a:r>
            <a:r>
              <a:rPr dirty="0" sz="2800" spc="-45">
                <a:latin typeface="Calibri"/>
                <a:cs typeface="Calibri"/>
              </a:rPr>
              <a:t>TASARIM </a:t>
            </a:r>
            <a:r>
              <a:rPr dirty="0" sz="2800" spc="-5">
                <a:latin typeface="Calibri"/>
                <a:cs typeface="Calibri"/>
              </a:rPr>
              <a:t>VE </a:t>
            </a:r>
            <a:r>
              <a:rPr dirty="0" sz="2800" spc="-15">
                <a:latin typeface="Calibri"/>
                <a:cs typeface="Calibri"/>
              </a:rPr>
              <a:t>TEKNOLOJİK</a:t>
            </a:r>
            <a:r>
              <a:rPr dirty="0" sz="2800" spc="12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ÇÖZÜM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296" y="5792430"/>
            <a:ext cx="953287" cy="956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04900" y="1600200"/>
            <a:ext cx="9982200" cy="2816225"/>
          </a:xfrm>
          <a:custGeom>
            <a:avLst/>
            <a:gdLst/>
            <a:ahLst/>
            <a:cxnLst/>
            <a:rect l="l" t="t" r="r" b="b"/>
            <a:pathLst>
              <a:path w="9982200" h="2816225">
                <a:moveTo>
                  <a:pt x="0" y="2816098"/>
                </a:moveTo>
                <a:lnTo>
                  <a:pt x="9982200" y="2816098"/>
                </a:lnTo>
                <a:lnTo>
                  <a:pt x="9982200" y="0"/>
                </a:lnTo>
                <a:lnTo>
                  <a:pt x="0" y="0"/>
                </a:lnTo>
                <a:lnTo>
                  <a:pt x="0" y="2816098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092504" y="1586230"/>
            <a:ext cx="9875520" cy="27546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0665" indent="-227965">
              <a:lnSpc>
                <a:spcPts val="2280"/>
              </a:lnSpc>
              <a:spcBef>
                <a:spcPts val="105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8. </a:t>
            </a:r>
            <a:r>
              <a:rPr dirty="0" sz="2000" spc="-30" b="1">
                <a:solidFill>
                  <a:srgbClr val="514743"/>
                </a:solidFill>
                <a:latin typeface="Calibri"/>
                <a:cs typeface="Calibri"/>
              </a:rPr>
              <a:t>D.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1. </a:t>
            </a:r>
            <a:r>
              <a:rPr dirty="0" sz="2000" spc="-15" b="1">
                <a:solidFill>
                  <a:srgbClr val="514743"/>
                </a:solidFill>
                <a:latin typeface="Calibri"/>
                <a:cs typeface="Calibri"/>
              </a:rPr>
              <a:t>ÖZGÜN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ÜRÜNÜMÜ </a:t>
            </a:r>
            <a:r>
              <a:rPr dirty="0" sz="2000" spc="-25" b="1">
                <a:solidFill>
                  <a:srgbClr val="514743"/>
                </a:solidFill>
                <a:latin typeface="Calibri"/>
                <a:cs typeface="Calibri"/>
              </a:rPr>
              <a:t>TASARLIYORUM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Bu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ünitede öğrencilerin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program</a:t>
            </a:r>
            <a:r>
              <a:rPr dirty="0" sz="2000" spc="-4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boyunca</a:t>
            </a:r>
            <a:endParaRPr sz="2000">
              <a:latin typeface="Calibri"/>
              <a:cs typeface="Calibri"/>
            </a:endParaRPr>
          </a:p>
          <a:p>
            <a:pPr marL="240665" marR="5080">
              <a:lnSpc>
                <a:spcPts val="2160"/>
              </a:lnSpc>
              <a:spcBef>
                <a:spcPts val="150"/>
              </a:spcBef>
            </a:pP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teknoloji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tasarımla ilgili elde ettikleri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kazanımları kullanarak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özgün bir ürün tasarlamaları, 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geliştirdikleri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bir ürünün markalaşmasının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tanıtımının nasıl olabileceği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üzerine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düşünmeleri 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yaptıkları uygulamaları sergilemeleri</a:t>
            </a:r>
            <a:r>
              <a:rPr dirty="0" sz="2000" spc="5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amaçlanmaktadır.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30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 sz="2000" spc="-45" b="1">
                <a:solidFill>
                  <a:srgbClr val="514743"/>
                </a:solidFill>
                <a:latin typeface="Calibri"/>
                <a:cs typeface="Calibri"/>
              </a:rPr>
              <a:t>TT.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8. </a:t>
            </a:r>
            <a:r>
              <a:rPr dirty="0" sz="2000" spc="-30" b="1">
                <a:solidFill>
                  <a:srgbClr val="514743"/>
                </a:solidFill>
                <a:latin typeface="Calibri"/>
                <a:cs typeface="Calibri"/>
              </a:rPr>
              <a:t>D.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1. 1. Günlük </a:t>
            </a:r>
            <a:r>
              <a:rPr dirty="0" sz="2000" spc="-25" b="1">
                <a:solidFill>
                  <a:srgbClr val="514743"/>
                </a:solidFill>
                <a:latin typeface="Calibri"/>
                <a:cs typeface="Calibri"/>
              </a:rPr>
              <a:t>hayatta </a:t>
            </a:r>
            <a:r>
              <a:rPr dirty="0" sz="2000" spc="-10" b="1">
                <a:solidFill>
                  <a:srgbClr val="514743"/>
                </a:solidFill>
                <a:latin typeface="Calibri"/>
                <a:cs typeface="Calibri"/>
              </a:rPr>
              <a:t>karşılaştığı 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tasarım problemlerini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örneklerle</a:t>
            </a:r>
            <a:r>
              <a:rPr dirty="0" sz="2000" spc="30" b="1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30" b="1">
                <a:solidFill>
                  <a:srgbClr val="514743"/>
                </a:solidFill>
                <a:latin typeface="Calibri"/>
                <a:cs typeface="Calibri"/>
              </a:rPr>
              <a:t>açıklar.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60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 sz="2000" spc="-50" b="1">
                <a:solidFill>
                  <a:srgbClr val="514743"/>
                </a:solidFill>
                <a:latin typeface="Calibri"/>
                <a:cs typeface="Calibri"/>
              </a:rPr>
              <a:t>TT.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8. </a:t>
            </a:r>
            <a:r>
              <a:rPr dirty="0" sz="2000" spc="-25" b="1">
                <a:solidFill>
                  <a:srgbClr val="514743"/>
                </a:solidFill>
                <a:latin typeface="Calibri"/>
                <a:cs typeface="Calibri"/>
              </a:rPr>
              <a:t>D.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1. 2. </a:t>
            </a:r>
            <a:r>
              <a:rPr dirty="0" sz="2000" spc="-25" b="1">
                <a:solidFill>
                  <a:srgbClr val="514743"/>
                </a:solidFill>
                <a:latin typeface="Calibri"/>
                <a:cs typeface="Calibri"/>
              </a:rPr>
              <a:t>Tasarım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probleminin 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çözümüne yönelik </a:t>
            </a:r>
            <a:r>
              <a:rPr dirty="0" sz="2000" spc="-10" b="1">
                <a:solidFill>
                  <a:srgbClr val="514743"/>
                </a:solidFill>
                <a:latin typeface="Calibri"/>
                <a:cs typeface="Calibri"/>
              </a:rPr>
              <a:t>araştırma 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basamaklarını</a:t>
            </a:r>
            <a:r>
              <a:rPr dirty="0" sz="2000" spc="-25" b="1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30" b="1">
                <a:solidFill>
                  <a:srgbClr val="514743"/>
                </a:solidFill>
                <a:latin typeface="Calibri"/>
                <a:cs typeface="Calibri"/>
              </a:rPr>
              <a:t>uygular.</a:t>
            </a:r>
            <a:endParaRPr sz="2000">
              <a:latin typeface="Calibri"/>
              <a:cs typeface="Calibri"/>
            </a:endParaRPr>
          </a:p>
          <a:p>
            <a:pPr marL="240665" marR="548640" indent="-227965">
              <a:lnSpc>
                <a:spcPts val="2160"/>
              </a:lnSpc>
              <a:spcBef>
                <a:spcPts val="635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Problemin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çözümüne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yönelik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doğru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veri kaynaklarının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kullanılması,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benzer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örneklerin 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araştırılarak mevcut çözümlerin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tartışılması,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araştırma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sonuçlarına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göre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tasarım</a:t>
            </a:r>
            <a:r>
              <a:rPr dirty="0" sz="2000" spc="25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problem</a:t>
            </a:r>
            <a:endParaRPr sz="2000">
              <a:latin typeface="Calibri"/>
              <a:cs typeface="Calibri"/>
            </a:endParaRPr>
          </a:p>
          <a:p>
            <a:pPr marL="240665">
              <a:lnSpc>
                <a:spcPts val="2130"/>
              </a:lnSpc>
            </a:pP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tanımının yeniden yapılandırılması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özgün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tasarım fikrinin geliştirilmesi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üzerinde</a:t>
            </a:r>
            <a:r>
              <a:rPr dirty="0" sz="2000" spc="17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30">
                <a:solidFill>
                  <a:srgbClr val="514743"/>
                </a:solidFill>
                <a:latin typeface="Calibri"/>
                <a:cs typeface="Calibri"/>
              </a:rPr>
              <a:t>durulur.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49902" y="6433210"/>
            <a:ext cx="30937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5">
                <a:solidFill>
                  <a:srgbClr val="9D8F87"/>
                </a:solidFill>
                <a:latin typeface="Euphemia"/>
                <a:cs typeface="Euphemia"/>
              </a:rPr>
              <a:t>Teknoloji</a:t>
            </a:r>
            <a:r>
              <a:rPr dirty="0" sz="1200" spc="-265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>
                <a:solidFill>
                  <a:srgbClr val="9D8F87"/>
                </a:solidFill>
                <a:latin typeface="Euphemia"/>
                <a:cs typeface="Euphemia"/>
              </a:rPr>
              <a:t>ve</a:t>
            </a:r>
            <a:r>
              <a:rPr dirty="0" sz="1200" spc="-254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25">
                <a:solidFill>
                  <a:srgbClr val="9D8F87"/>
                </a:solidFill>
                <a:latin typeface="Euphemia"/>
                <a:cs typeface="Euphemia"/>
              </a:rPr>
              <a:t>Tasarım</a:t>
            </a:r>
            <a:r>
              <a:rPr dirty="0" sz="1200" spc="-240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5">
                <a:solidFill>
                  <a:srgbClr val="9D8F87"/>
                </a:solidFill>
                <a:latin typeface="Euphemia"/>
                <a:cs typeface="Euphemia"/>
              </a:rPr>
              <a:t>Dersi</a:t>
            </a:r>
            <a:r>
              <a:rPr dirty="0" sz="1200" spc="-250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10">
                <a:solidFill>
                  <a:srgbClr val="9D8F87"/>
                </a:solidFill>
                <a:latin typeface="Euphemia"/>
                <a:cs typeface="Euphemia"/>
              </a:rPr>
              <a:t>Ö</a:t>
            </a:r>
            <a:r>
              <a:rPr dirty="0" sz="1200" spc="-10">
                <a:solidFill>
                  <a:srgbClr val="9D8F87"/>
                </a:solidFill>
                <a:latin typeface="Arial"/>
                <a:cs typeface="Arial"/>
              </a:rPr>
              <a:t>ğ</a:t>
            </a:r>
            <a:r>
              <a:rPr dirty="0" sz="1200" spc="-10">
                <a:solidFill>
                  <a:srgbClr val="9D8F87"/>
                </a:solidFill>
                <a:latin typeface="Euphemia"/>
                <a:cs typeface="Euphemia"/>
              </a:rPr>
              <a:t>retim</a:t>
            </a:r>
            <a:r>
              <a:rPr dirty="0" sz="1200" spc="-245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15">
                <a:solidFill>
                  <a:srgbClr val="9D8F87"/>
                </a:solidFill>
                <a:latin typeface="Euphemia"/>
                <a:cs typeface="Euphemia"/>
              </a:rPr>
              <a:t>Programı</a:t>
            </a:r>
            <a:endParaRPr sz="1200">
              <a:latin typeface="Euphemia"/>
              <a:cs typeface="Euphem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055986" y="76161"/>
            <a:ext cx="1890776" cy="11065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401244" y="4559524"/>
            <a:ext cx="1335109" cy="13351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87488" y="4536110"/>
            <a:ext cx="1345301" cy="13640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504" y="712723"/>
            <a:ext cx="4110354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5">
                <a:latin typeface="Calibri"/>
                <a:cs typeface="Calibri"/>
              </a:rPr>
              <a:t>8.Sınıf </a:t>
            </a:r>
            <a:r>
              <a:rPr dirty="0" sz="2500" spc="-15">
                <a:latin typeface="Calibri"/>
                <a:cs typeface="Calibri"/>
              </a:rPr>
              <a:t>Kazanım </a:t>
            </a:r>
            <a:r>
              <a:rPr dirty="0" sz="2500" spc="-20">
                <a:latin typeface="Calibri"/>
                <a:cs typeface="Calibri"/>
              </a:rPr>
              <a:t>ve</a:t>
            </a:r>
            <a:r>
              <a:rPr dirty="0" sz="2500" spc="10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Açıklamaları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296" y="5792430"/>
            <a:ext cx="953287" cy="956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092504" y="1552690"/>
            <a:ext cx="9448165" cy="508889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484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 sz="1800" spc="-5">
                <a:solidFill>
                  <a:srgbClr val="514743"/>
                </a:solidFill>
                <a:latin typeface="Euphemia"/>
                <a:cs typeface="Euphemia"/>
              </a:rPr>
              <a:t>Sekizinci</a:t>
            </a:r>
            <a:r>
              <a:rPr dirty="0" sz="1800" spc="-365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dirty="0" sz="1800" spc="-5">
                <a:solidFill>
                  <a:srgbClr val="514743"/>
                </a:solidFill>
                <a:latin typeface="Euphemia"/>
                <a:cs typeface="Euphemia"/>
              </a:rPr>
              <a:t>sınıf</a:t>
            </a:r>
            <a:r>
              <a:rPr dirty="0" sz="1800" spc="-380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dirty="0" sz="1800" spc="-5">
                <a:solidFill>
                  <a:srgbClr val="514743"/>
                </a:solidFill>
                <a:latin typeface="Euphemia"/>
                <a:cs typeface="Euphemia"/>
              </a:rPr>
              <a:t>seviyesinde</a:t>
            </a:r>
            <a:r>
              <a:rPr dirty="0" sz="1800" spc="-370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dirty="0" sz="1800" spc="-10">
                <a:solidFill>
                  <a:srgbClr val="514743"/>
                </a:solidFill>
                <a:latin typeface="Euphemia"/>
                <a:cs typeface="Euphemia"/>
              </a:rPr>
              <a:t>ö</a:t>
            </a:r>
            <a:r>
              <a:rPr dirty="0" sz="1800" spc="-10">
                <a:solidFill>
                  <a:srgbClr val="514743"/>
                </a:solidFill>
                <a:latin typeface="Arial"/>
                <a:cs typeface="Arial"/>
              </a:rPr>
              <a:t>ğ</a:t>
            </a:r>
            <a:r>
              <a:rPr dirty="0" sz="1800" spc="-10">
                <a:solidFill>
                  <a:srgbClr val="514743"/>
                </a:solidFill>
                <a:latin typeface="Euphemia"/>
                <a:cs typeface="Euphemia"/>
              </a:rPr>
              <a:t>rencilerden;</a:t>
            </a:r>
            <a:endParaRPr sz="1800">
              <a:latin typeface="Euphemia"/>
              <a:cs typeface="Euphemia"/>
            </a:endParaRPr>
          </a:p>
          <a:p>
            <a:pPr marL="240665" indent="-227965">
              <a:lnSpc>
                <a:spcPct val="100000"/>
              </a:lnSpc>
              <a:spcBef>
                <a:spcPts val="385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 sz="1800" spc="-10">
                <a:solidFill>
                  <a:srgbClr val="514743"/>
                </a:solidFill>
                <a:latin typeface="Euphemia"/>
                <a:cs typeface="Euphemia"/>
              </a:rPr>
              <a:t>inovatif</a:t>
            </a:r>
            <a:r>
              <a:rPr dirty="0" sz="1800" spc="-375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dirty="0" sz="1800" spc="-5">
                <a:solidFill>
                  <a:srgbClr val="514743"/>
                </a:solidFill>
                <a:latin typeface="Euphemia"/>
                <a:cs typeface="Euphemia"/>
              </a:rPr>
              <a:t>dü</a:t>
            </a:r>
            <a:r>
              <a:rPr dirty="0" sz="1800" spc="-5">
                <a:solidFill>
                  <a:srgbClr val="514743"/>
                </a:solidFill>
                <a:latin typeface="Arial"/>
                <a:cs typeface="Arial"/>
              </a:rPr>
              <a:t>ş</a:t>
            </a:r>
            <a:r>
              <a:rPr dirty="0" sz="1800" spc="-5">
                <a:solidFill>
                  <a:srgbClr val="514743"/>
                </a:solidFill>
                <a:latin typeface="Euphemia"/>
                <a:cs typeface="Euphemia"/>
              </a:rPr>
              <a:t>üncenin</a:t>
            </a:r>
            <a:r>
              <a:rPr dirty="0" sz="1800" spc="-415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dirty="0" sz="1800" spc="-10">
                <a:solidFill>
                  <a:srgbClr val="514743"/>
                </a:solidFill>
                <a:latin typeface="Euphemia"/>
                <a:cs typeface="Euphemia"/>
              </a:rPr>
              <a:t>geli</a:t>
            </a:r>
            <a:r>
              <a:rPr dirty="0" sz="1800" spc="-10">
                <a:solidFill>
                  <a:srgbClr val="514743"/>
                </a:solidFill>
                <a:latin typeface="Arial"/>
                <a:cs typeface="Arial"/>
              </a:rPr>
              <a:t>ş</a:t>
            </a:r>
            <a:r>
              <a:rPr dirty="0" sz="1800" spc="-10">
                <a:solidFill>
                  <a:srgbClr val="514743"/>
                </a:solidFill>
                <a:latin typeface="Euphemia"/>
                <a:cs typeface="Euphemia"/>
              </a:rPr>
              <a:t>tirilmesi</a:t>
            </a:r>
            <a:r>
              <a:rPr dirty="0" sz="1800" spc="-320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dirty="0" sz="1800" spc="-5">
                <a:solidFill>
                  <a:srgbClr val="514743"/>
                </a:solidFill>
                <a:latin typeface="Euphemia"/>
                <a:cs typeface="Euphemia"/>
              </a:rPr>
              <a:t>ve</a:t>
            </a:r>
            <a:r>
              <a:rPr dirty="0" sz="1800" spc="-380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dirty="0" sz="1800" spc="-5">
                <a:solidFill>
                  <a:srgbClr val="514743"/>
                </a:solidFill>
                <a:latin typeface="Euphemia"/>
                <a:cs typeface="Euphemia"/>
              </a:rPr>
              <a:t>fikirlerin</a:t>
            </a:r>
            <a:r>
              <a:rPr dirty="0" sz="1800" spc="-355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dirty="0" sz="1800" spc="-5">
                <a:solidFill>
                  <a:srgbClr val="514743"/>
                </a:solidFill>
                <a:latin typeface="Euphemia"/>
                <a:cs typeface="Euphemia"/>
              </a:rPr>
              <a:t>korunması,</a:t>
            </a:r>
            <a:endParaRPr sz="1800">
              <a:latin typeface="Euphemia"/>
              <a:cs typeface="Euphemia"/>
            </a:endParaRPr>
          </a:p>
          <a:p>
            <a:pPr marL="240665" indent="-227965">
              <a:lnSpc>
                <a:spcPct val="100000"/>
              </a:lnSpc>
              <a:spcBef>
                <a:spcPts val="420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 sz="1800" spc="-5">
                <a:solidFill>
                  <a:srgbClr val="514743"/>
                </a:solidFill>
                <a:latin typeface="Euphemia"/>
                <a:cs typeface="Euphemia"/>
              </a:rPr>
              <a:t>bilgisayar destekli</a:t>
            </a:r>
            <a:r>
              <a:rPr dirty="0" sz="1800" spc="-725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dirty="0" sz="1800" spc="-5">
                <a:solidFill>
                  <a:srgbClr val="514743"/>
                </a:solidFill>
                <a:latin typeface="Euphemia"/>
                <a:cs typeface="Euphemia"/>
              </a:rPr>
              <a:t>tasarım,</a:t>
            </a:r>
            <a:endParaRPr sz="1800">
              <a:latin typeface="Euphemia"/>
              <a:cs typeface="Euphemia"/>
            </a:endParaRPr>
          </a:p>
          <a:p>
            <a:pPr marL="240665" indent="-227965">
              <a:lnSpc>
                <a:spcPct val="100000"/>
              </a:lnSpc>
              <a:spcBef>
                <a:spcPts val="350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 sz="1800">
                <a:solidFill>
                  <a:srgbClr val="514743"/>
                </a:solidFill>
                <a:latin typeface="Euphemia"/>
                <a:cs typeface="Euphemia"/>
              </a:rPr>
              <a:t>görsel </a:t>
            </a:r>
            <a:r>
              <a:rPr dirty="0" sz="1800" spc="-5">
                <a:solidFill>
                  <a:srgbClr val="514743"/>
                </a:solidFill>
                <a:latin typeface="Euphemia"/>
                <a:cs typeface="Euphemia"/>
              </a:rPr>
              <a:t>ileti</a:t>
            </a:r>
            <a:r>
              <a:rPr dirty="0" sz="1800" spc="-5">
                <a:solidFill>
                  <a:srgbClr val="514743"/>
                </a:solidFill>
                <a:latin typeface="Arial"/>
                <a:cs typeface="Arial"/>
              </a:rPr>
              <a:t>ş</a:t>
            </a:r>
            <a:r>
              <a:rPr dirty="0" sz="1800" spc="-5">
                <a:solidFill>
                  <a:srgbClr val="514743"/>
                </a:solidFill>
                <a:latin typeface="Euphemia"/>
                <a:cs typeface="Euphemia"/>
              </a:rPr>
              <a:t>im</a:t>
            </a:r>
            <a:r>
              <a:rPr dirty="0" sz="1800" spc="-735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dirty="0" sz="1800" spc="-5">
                <a:solidFill>
                  <a:srgbClr val="514743"/>
                </a:solidFill>
                <a:latin typeface="Euphemia"/>
                <a:cs typeface="Euphemia"/>
              </a:rPr>
              <a:t>tasarımı,</a:t>
            </a:r>
            <a:endParaRPr sz="1800">
              <a:latin typeface="Euphemia"/>
              <a:cs typeface="Euphemia"/>
            </a:endParaRPr>
          </a:p>
          <a:p>
            <a:pPr marL="240665" indent="-227965">
              <a:lnSpc>
                <a:spcPct val="100000"/>
              </a:lnSpc>
              <a:spcBef>
                <a:spcPts val="420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 sz="1800" spc="-5">
                <a:solidFill>
                  <a:srgbClr val="514743"/>
                </a:solidFill>
                <a:latin typeface="Euphemia"/>
                <a:cs typeface="Euphemia"/>
              </a:rPr>
              <a:t>tanıtım</a:t>
            </a:r>
            <a:r>
              <a:rPr dirty="0" sz="1800" spc="-385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dirty="0" sz="1800" spc="-5">
                <a:solidFill>
                  <a:srgbClr val="514743"/>
                </a:solidFill>
                <a:latin typeface="Euphemia"/>
                <a:cs typeface="Euphemia"/>
              </a:rPr>
              <a:t>ve</a:t>
            </a:r>
            <a:r>
              <a:rPr dirty="0" sz="1800" spc="-385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dirty="0" sz="1800" spc="-5">
                <a:solidFill>
                  <a:srgbClr val="514743"/>
                </a:solidFill>
                <a:latin typeface="Euphemia"/>
                <a:cs typeface="Euphemia"/>
              </a:rPr>
              <a:t>pazarlama,</a:t>
            </a:r>
            <a:endParaRPr sz="1800">
              <a:latin typeface="Euphemia"/>
              <a:cs typeface="Euphemia"/>
            </a:endParaRPr>
          </a:p>
          <a:p>
            <a:pPr marL="240665" indent="-227965">
              <a:lnSpc>
                <a:spcPct val="100000"/>
              </a:lnSpc>
              <a:spcBef>
                <a:spcPts val="350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 sz="1800" spc="-5">
                <a:solidFill>
                  <a:srgbClr val="514743"/>
                </a:solidFill>
                <a:latin typeface="Euphemia"/>
                <a:cs typeface="Euphemia"/>
              </a:rPr>
              <a:t>ürün</a:t>
            </a:r>
            <a:r>
              <a:rPr dirty="0" sz="1800" spc="-400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dirty="0" sz="1800" spc="-10">
                <a:solidFill>
                  <a:srgbClr val="514743"/>
                </a:solidFill>
                <a:latin typeface="Euphemia"/>
                <a:cs typeface="Euphemia"/>
              </a:rPr>
              <a:t>geli</a:t>
            </a:r>
            <a:r>
              <a:rPr dirty="0" sz="1800" spc="-10">
                <a:solidFill>
                  <a:srgbClr val="514743"/>
                </a:solidFill>
                <a:latin typeface="Arial"/>
                <a:cs typeface="Arial"/>
              </a:rPr>
              <a:t>ş</a:t>
            </a:r>
            <a:r>
              <a:rPr dirty="0" sz="1800" spc="-10">
                <a:solidFill>
                  <a:srgbClr val="514743"/>
                </a:solidFill>
                <a:latin typeface="Euphemia"/>
                <a:cs typeface="Euphemia"/>
              </a:rPr>
              <a:t>tirme,</a:t>
            </a:r>
            <a:endParaRPr sz="1800">
              <a:latin typeface="Euphemia"/>
              <a:cs typeface="Euphemia"/>
            </a:endParaRPr>
          </a:p>
          <a:p>
            <a:pPr marL="240665" indent="-227965">
              <a:lnSpc>
                <a:spcPct val="100000"/>
              </a:lnSpc>
              <a:spcBef>
                <a:spcPts val="420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 sz="1800" spc="-5">
                <a:solidFill>
                  <a:srgbClr val="514743"/>
                </a:solidFill>
                <a:latin typeface="Euphemia"/>
                <a:cs typeface="Euphemia"/>
              </a:rPr>
              <a:t>mühendislik</a:t>
            </a:r>
            <a:r>
              <a:rPr dirty="0" sz="1800" spc="-750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dirty="0" sz="1800" spc="-5">
                <a:solidFill>
                  <a:srgbClr val="514743"/>
                </a:solidFill>
                <a:latin typeface="Euphemia"/>
                <a:cs typeface="Euphemia"/>
              </a:rPr>
              <a:t>ve tasarım,</a:t>
            </a:r>
            <a:endParaRPr sz="1800">
              <a:latin typeface="Euphemia"/>
              <a:cs typeface="Euphemia"/>
            </a:endParaRPr>
          </a:p>
          <a:p>
            <a:pPr marL="240665" indent="-227965">
              <a:lnSpc>
                <a:spcPct val="100000"/>
              </a:lnSpc>
              <a:spcBef>
                <a:spcPts val="345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 sz="1800" spc="-5">
                <a:solidFill>
                  <a:srgbClr val="514743"/>
                </a:solidFill>
                <a:latin typeface="Euphemia"/>
                <a:cs typeface="Euphemia"/>
              </a:rPr>
              <a:t>do</a:t>
            </a:r>
            <a:r>
              <a:rPr dirty="0" sz="1800" spc="-5">
                <a:solidFill>
                  <a:srgbClr val="514743"/>
                </a:solidFill>
                <a:latin typeface="Arial"/>
                <a:cs typeface="Arial"/>
              </a:rPr>
              <a:t>ğ</a:t>
            </a:r>
            <a:r>
              <a:rPr dirty="0" sz="1800" spc="-5">
                <a:solidFill>
                  <a:srgbClr val="514743"/>
                </a:solidFill>
                <a:latin typeface="Euphemia"/>
                <a:cs typeface="Euphemia"/>
              </a:rPr>
              <a:t>adan</a:t>
            </a:r>
            <a:r>
              <a:rPr dirty="0" sz="1800" spc="-409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dirty="0" sz="1800" spc="-5">
                <a:solidFill>
                  <a:srgbClr val="514743"/>
                </a:solidFill>
                <a:latin typeface="Euphemia"/>
                <a:cs typeface="Euphemia"/>
              </a:rPr>
              <a:t>tasarıma,</a:t>
            </a:r>
            <a:endParaRPr sz="1800">
              <a:latin typeface="Euphemia"/>
              <a:cs typeface="Euphemia"/>
            </a:endParaRPr>
          </a:p>
          <a:p>
            <a:pPr marL="240665" indent="-227965">
              <a:lnSpc>
                <a:spcPct val="100000"/>
              </a:lnSpc>
              <a:spcBef>
                <a:spcPts val="385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 sz="1800" spc="-5">
                <a:solidFill>
                  <a:srgbClr val="514743"/>
                </a:solidFill>
                <a:latin typeface="Euphemia"/>
                <a:cs typeface="Euphemia"/>
              </a:rPr>
              <a:t>ula</a:t>
            </a:r>
            <a:r>
              <a:rPr dirty="0" sz="1800" spc="-5">
                <a:solidFill>
                  <a:srgbClr val="514743"/>
                </a:solidFill>
                <a:latin typeface="Arial"/>
                <a:cs typeface="Arial"/>
              </a:rPr>
              <a:t>ş</a:t>
            </a:r>
            <a:r>
              <a:rPr dirty="0" sz="1800" spc="-5">
                <a:solidFill>
                  <a:srgbClr val="514743"/>
                </a:solidFill>
                <a:latin typeface="Euphemia"/>
                <a:cs typeface="Euphemia"/>
              </a:rPr>
              <a:t>ım</a:t>
            </a:r>
            <a:r>
              <a:rPr dirty="0" sz="1800" spc="-390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dirty="0" sz="1800" spc="-5">
                <a:solidFill>
                  <a:srgbClr val="514743"/>
                </a:solidFill>
                <a:latin typeface="Euphemia"/>
                <a:cs typeface="Euphemia"/>
              </a:rPr>
              <a:t>teknolojileri,</a:t>
            </a:r>
            <a:endParaRPr sz="1800">
              <a:latin typeface="Euphemia"/>
              <a:cs typeface="Euphemia"/>
            </a:endParaRPr>
          </a:p>
          <a:p>
            <a:pPr marL="240665" indent="-227965">
              <a:lnSpc>
                <a:spcPct val="100000"/>
              </a:lnSpc>
              <a:spcBef>
                <a:spcPts val="425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 sz="1800" spc="-5">
                <a:solidFill>
                  <a:srgbClr val="514743"/>
                </a:solidFill>
                <a:latin typeface="Euphemia"/>
                <a:cs typeface="Euphemia"/>
              </a:rPr>
              <a:t>özgün</a:t>
            </a:r>
            <a:r>
              <a:rPr dirty="0" sz="1800" spc="-390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dirty="0" sz="1800" spc="-5">
                <a:solidFill>
                  <a:srgbClr val="514743"/>
                </a:solidFill>
                <a:latin typeface="Euphemia"/>
                <a:cs typeface="Euphemia"/>
              </a:rPr>
              <a:t>ürünümü</a:t>
            </a:r>
            <a:r>
              <a:rPr dirty="0" sz="1800" spc="-420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dirty="0" sz="1800" spc="-5">
                <a:solidFill>
                  <a:srgbClr val="514743"/>
                </a:solidFill>
                <a:latin typeface="Euphemia"/>
                <a:cs typeface="Euphemia"/>
              </a:rPr>
              <a:t>tasarlıyorum</a:t>
            </a:r>
            <a:r>
              <a:rPr dirty="0" sz="1800" spc="-405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dirty="0" sz="1800" spc="-5">
                <a:solidFill>
                  <a:srgbClr val="514743"/>
                </a:solidFill>
                <a:latin typeface="Euphemia"/>
                <a:cs typeface="Euphemia"/>
              </a:rPr>
              <a:t>ve</a:t>
            </a:r>
            <a:endParaRPr sz="1800">
              <a:latin typeface="Euphemia"/>
              <a:cs typeface="Euphemia"/>
            </a:endParaRPr>
          </a:p>
          <a:p>
            <a:pPr marL="240665" marR="492759" indent="-227965">
              <a:lnSpc>
                <a:spcPts val="1939"/>
              </a:lnSpc>
              <a:spcBef>
                <a:spcPts val="630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 sz="1800" spc="-5">
                <a:solidFill>
                  <a:srgbClr val="514743"/>
                </a:solidFill>
                <a:latin typeface="Euphemia"/>
                <a:cs typeface="Euphemia"/>
              </a:rPr>
              <a:t>bunu</a:t>
            </a:r>
            <a:r>
              <a:rPr dirty="0" sz="1800" spc="-385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dirty="0" sz="1800" spc="-5">
                <a:solidFill>
                  <a:srgbClr val="514743"/>
                </a:solidFill>
                <a:latin typeface="Euphemia"/>
                <a:cs typeface="Euphemia"/>
              </a:rPr>
              <a:t>ben</a:t>
            </a:r>
            <a:r>
              <a:rPr dirty="0" sz="1800" spc="-375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dirty="0" sz="1800" spc="-5">
                <a:solidFill>
                  <a:srgbClr val="514743"/>
                </a:solidFill>
                <a:latin typeface="Euphemia"/>
                <a:cs typeface="Euphemia"/>
              </a:rPr>
              <a:t>yaptım</a:t>
            </a:r>
            <a:r>
              <a:rPr dirty="0" sz="1800" spc="-370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dirty="0" sz="1800" spc="-5">
                <a:solidFill>
                  <a:srgbClr val="514743"/>
                </a:solidFill>
                <a:latin typeface="Euphemia"/>
                <a:cs typeface="Euphemia"/>
              </a:rPr>
              <a:t>ünitelerinde</a:t>
            </a:r>
            <a:r>
              <a:rPr dirty="0" sz="1800" spc="-380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dirty="0" sz="1800" spc="-5">
                <a:solidFill>
                  <a:srgbClr val="514743"/>
                </a:solidFill>
                <a:latin typeface="Euphemia"/>
                <a:cs typeface="Euphemia"/>
              </a:rPr>
              <a:t>bilgi,</a:t>
            </a:r>
            <a:r>
              <a:rPr dirty="0" sz="1800" spc="-355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dirty="0" sz="1800" spc="-5">
                <a:solidFill>
                  <a:srgbClr val="514743"/>
                </a:solidFill>
                <a:latin typeface="Euphemia"/>
                <a:cs typeface="Euphemia"/>
              </a:rPr>
              <a:t>tutum,</a:t>
            </a:r>
            <a:r>
              <a:rPr dirty="0" sz="1800" spc="-400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dirty="0" sz="1800" spc="-5">
                <a:solidFill>
                  <a:srgbClr val="514743"/>
                </a:solidFill>
                <a:latin typeface="Euphemia"/>
                <a:cs typeface="Euphemia"/>
              </a:rPr>
              <a:t>beceri,</a:t>
            </a:r>
            <a:r>
              <a:rPr dirty="0" sz="1800" spc="-355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dirty="0" sz="1800" spc="-5">
                <a:solidFill>
                  <a:srgbClr val="514743"/>
                </a:solidFill>
                <a:latin typeface="Euphemia"/>
                <a:cs typeface="Euphemia"/>
              </a:rPr>
              <a:t>sahibi</a:t>
            </a:r>
            <a:r>
              <a:rPr dirty="0" sz="1800" spc="-380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dirty="0" sz="1800" spc="-5">
                <a:solidFill>
                  <a:srgbClr val="514743"/>
                </a:solidFill>
                <a:latin typeface="Euphemia"/>
                <a:cs typeface="Euphemia"/>
              </a:rPr>
              <a:t>olmaları</a:t>
            </a:r>
            <a:r>
              <a:rPr dirty="0" sz="1800" spc="0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dirty="0" sz="1800" spc="-5">
                <a:solidFill>
                  <a:srgbClr val="514743"/>
                </a:solidFill>
                <a:latin typeface="Euphemia"/>
                <a:cs typeface="Euphemia"/>
              </a:rPr>
              <a:t>ve</a:t>
            </a:r>
            <a:r>
              <a:rPr dirty="0" sz="1800" spc="-385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dirty="0" sz="1800" spc="-5">
                <a:solidFill>
                  <a:srgbClr val="514743"/>
                </a:solidFill>
                <a:latin typeface="Euphemia"/>
                <a:cs typeface="Euphemia"/>
              </a:rPr>
              <a:t>bunları</a:t>
            </a:r>
            <a:r>
              <a:rPr dirty="0" sz="1800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dirty="0" sz="1800" spc="-5">
                <a:solidFill>
                  <a:srgbClr val="514743"/>
                </a:solidFill>
                <a:latin typeface="Euphemia"/>
                <a:cs typeface="Euphemia"/>
              </a:rPr>
              <a:t>tasarım  uygulamalarında</a:t>
            </a:r>
            <a:r>
              <a:rPr dirty="0" sz="1800" spc="-755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dirty="0" sz="1800" spc="-5">
                <a:solidFill>
                  <a:srgbClr val="514743"/>
                </a:solidFill>
                <a:latin typeface="Euphemia"/>
                <a:cs typeface="Euphemia"/>
              </a:rPr>
              <a:t>kullanabilmeleri beklenmektedir.</a:t>
            </a:r>
            <a:endParaRPr sz="1800">
              <a:latin typeface="Euphemia"/>
              <a:cs typeface="Euphemia"/>
            </a:endParaRPr>
          </a:p>
          <a:p>
            <a:pPr marL="240665" marR="5080" indent="-227965">
              <a:lnSpc>
                <a:spcPct val="90000"/>
              </a:lnSpc>
              <a:spcBef>
                <a:spcPts val="540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 sz="1800">
                <a:solidFill>
                  <a:srgbClr val="514743"/>
                </a:solidFill>
                <a:latin typeface="Euphemia"/>
                <a:cs typeface="Euphemia"/>
              </a:rPr>
              <a:t>Kazanımlar </a:t>
            </a:r>
            <a:r>
              <a:rPr dirty="0" sz="1800" spc="-5">
                <a:solidFill>
                  <a:srgbClr val="514743"/>
                </a:solidFill>
                <a:latin typeface="Euphemia"/>
                <a:cs typeface="Euphemia"/>
              </a:rPr>
              <a:t>disiplinler </a:t>
            </a:r>
            <a:r>
              <a:rPr dirty="0" sz="1800" spc="-10">
                <a:solidFill>
                  <a:srgbClr val="514743"/>
                </a:solidFill>
                <a:latin typeface="Euphemia"/>
                <a:cs typeface="Euphemia"/>
              </a:rPr>
              <a:t>arası </a:t>
            </a:r>
            <a:r>
              <a:rPr dirty="0" sz="1800" spc="-5">
                <a:solidFill>
                  <a:srgbClr val="514743"/>
                </a:solidFill>
                <a:latin typeface="Euphemia"/>
                <a:cs typeface="Euphemia"/>
              </a:rPr>
              <a:t>yakla</a:t>
            </a:r>
            <a:r>
              <a:rPr dirty="0" sz="1800" spc="-5">
                <a:solidFill>
                  <a:srgbClr val="514743"/>
                </a:solidFill>
                <a:latin typeface="Arial"/>
                <a:cs typeface="Arial"/>
              </a:rPr>
              <a:t>ş</a:t>
            </a:r>
            <a:r>
              <a:rPr dirty="0" sz="1800" spc="-5">
                <a:solidFill>
                  <a:srgbClr val="514743"/>
                </a:solidFill>
                <a:latin typeface="Euphemia"/>
                <a:cs typeface="Euphemia"/>
              </a:rPr>
              <a:t>ım kapsamında Bili</a:t>
            </a:r>
            <a:r>
              <a:rPr dirty="0" sz="1800" spc="-5">
                <a:solidFill>
                  <a:srgbClr val="514743"/>
                </a:solidFill>
                <a:latin typeface="Arial"/>
                <a:cs typeface="Arial"/>
              </a:rPr>
              <a:t>ş</a:t>
            </a:r>
            <a:r>
              <a:rPr dirty="0" sz="1800" spc="-5">
                <a:solidFill>
                  <a:srgbClr val="514743"/>
                </a:solidFill>
                <a:latin typeface="Euphemia"/>
                <a:cs typeface="Euphemia"/>
              </a:rPr>
              <a:t>im </a:t>
            </a:r>
            <a:r>
              <a:rPr dirty="0" sz="1800" spc="-20">
                <a:solidFill>
                  <a:srgbClr val="514743"/>
                </a:solidFill>
                <a:latin typeface="Euphemia"/>
                <a:cs typeface="Euphemia"/>
              </a:rPr>
              <a:t>Teknolojileri </a:t>
            </a:r>
            <a:r>
              <a:rPr dirty="0" sz="1800">
                <a:solidFill>
                  <a:srgbClr val="514743"/>
                </a:solidFill>
                <a:latin typeface="Euphemia"/>
                <a:cs typeface="Euphemia"/>
              </a:rPr>
              <a:t>dersinde </a:t>
            </a:r>
            <a:r>
              <a:rPr dirty="0" sz="1800" spc="-5">
                <a:solidFill>
                  <a:srgbClr val="514743"/>
                </a:solidFill>
                <a:latin typeface="Euphemia"/>
                <a:cs typeface="Euphemia"/>
              </a:rPr>
              <a:t>“Ürün  Olu</a:t>
            </a:r>
            <a:r>
              <a:rPr dirty="0" sz="1800" spc="-5">
                <a:solidFill>
                  <a:srgbClr val="514743"/>
                </a:solidFill>
                <a:latin typeface="Arial"/>
                <a:cs typeface="Arial"/>
              </a:rPr>
              <a:t>ş</a:t>
            </a:r>
            <a:r>
              <a:rPr dirty="0" sz="1800" spc="-5">
                <a:solidFill>
                  <a:srgbClr val="514743"/>
                </a:solidFill>
                <a:latin typeface="Euphemia"/>
                <a:cs typeface="Euphemia"/>
              </a:rPr>
              <a:t>turma”</a:t>
            </a:r>
            <a:r>
              <a:rPr dirty="0" sz="1800" spc="-375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dirty="0" sz="1800" spc="-5">
                <a:solidFill>
                  <a:srgbClr val="514743"/>
                </a:solidFill>
                <a:latin typeface="Euphemia"/>
                <a:cs typeface="Euphemia"/>
              </a:rPr>
              <a:t>ünitesi,</a:t>
            </a:r>
            <a:r>
              <a:rPr dirty="0" sz="1800" spc="-370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dirty="0" sz="1800" spc="-5">
                <a:solidFill>
                  <a:srgbClr val="514743"/>
                </a:solidFill>
                <a:latin typeface="Euphemia"/>
                <a:cs typeface="Euphemia"/>
              </a:rPr>
              <a:t>Görsel</a:t>
            </a:r>
            <a:r>
              <a:rPr dirty="0" sz="1800" spc="-365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dirty="0" sz="1800" spc="-10">
                <a:solidFill>
                  <a:srgbClr val="514743"/>
                </a:solidFill>
                <a:latin typeface="Euphemia"/>
                <a:cs typeface="Euphemia"/>
              </a:rPr>
              <a:t>Sanatlar</a:t>
            </a:r>
            <a:r>
              <a:rPr dirty="0" sz="1800" spc="-385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dirty="0" sz="1800">
                <a:solidFill>
                  <a:srgbClr val="514743"/>
                </a:solidFill>
                <a:latin typeface="Euphemia"/>
                <a:cs typeface="Euphemia"/>
              </a:rPr>
              <a:t>dersinde</a:t>
            </a:r>
            <a:r>
              <a:rPr dirty="0" sz="1800" spc="-375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dirty="0" sz="1800" spc="-5">
                <a:solidFill>
                  <a:srgbClr val="514743"/>
                </a:solidFill>
                <a:latin typeface="Euphemia"/>
                <a:cs typeface="Euphemia"/>
              </a:rPr>
              <a:t>“Görsel</a:t>
            </a:r>
            <a:r>
              <a:rPr dirty="0" sz="1800" spc="-375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dirty="0" sz="1800">
                <a:solidFill>
                  <a:srgbClr val="514743"/>
                </a:solidFill>
                <a:latin typeface="Euphemia"/>
                <a:cs typeface="Euphemia"/>
              </a:rPr>
              <a:t>ileti</a:t>
            </a:r>
            <a:r>
              <a:rPr dirty="0" sz="1800">
                <a:solidFill>
                  <a:srgbClr val="514743"/>
                </a:solidFill>
                <a:latin typeface="Arial"/>
                <a:cs typeface="Arial"/>
              </a:rPr>
              <a:t>ş</a:t>
            </a:r>
            <a:r>
              <a:rPr dirty="0" sz="1800">
                <a:solidFill>
                  <a:srgbClr val="514743"/>
                </a:solidFill>
                <a:latin typeface="Euphemia"/>
                <a:cs typeface="Euphemia"/>
              </a:rPr>
              <a:t>im</a:t>
            </a:r>
            <a:r>
              <a:rPr dirty="0" sz="1800" spc="-360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dirty="0" sz="1800" spc="-5">
                <a:solidFill>
                  <a:srgbClr val="514743"/>
                </a:solidFill>
                <a:latin typeface="Euphemia"/>
                <a:cs typeface="Euphemia"/>
              </a:rPr>
              <a:t>ve</a:t>
            </a:r>
            <a:r>
              <a:rPr dirty="0" sz="1800" spc="-375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dirty="0" sz="1800" spc="-5">
                <a:solidFill>
                  <a:srgbClr val="514743"/>
                </a:solidFill>
                <a:latin typeface="Euphemia"/>
                <a:cs typeface="Euphemia"/>
              </a:rPr>
              <a:t>Biçimlendirme”</a:t>
            </a:r>
            <a:r>
              <a:rPr dirty="0" sz="1800" spc="-330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dirty="0" sz="1800" spc="-15">
                <a:solidFill>
                  <a:srgbClr val="514743"/>
                </a:solidFill>
                <a:latin typeface="Euphemia"/>
                <a:cs typeface="Euphemia"/>
              </a:rPr>
              <a:t>ö</a:t>
            </a:r>
            <a:r>
              <a:rPr dirty="0" sz="1800" spc="-15">
                <a:solidFill>
                  <a:srgbClr val="514743"/>
                </a:solidFill>
                <a:latin typeface="Arial"/>
                <a:cs typeface="Arial"/>
              </a:rPr>
              <a:t>ğ</a:t>
            </a:r>
            <a:r>
              <a:rPr dirty="0" sz="1800" spc="-15">
                <a:solidFill>
                  <a:srgbClr val="514743"/>
                </a:solidFill>
                <a:latin typeface="Euphemia"/>
                <a:cs typeface="Euphemia"/>
              </a:rPr>
              <a:t>renme  </a:t>
            </a:r>
            <a:r>
              <a:rPr dirty="0" sz="1800" spc="-5">
                <a:solidFill>
                  <a:srgbClr val="514743"/>
                </a:solidFill>
                <a:latin typeface="Euphemia"/>
                <a:cs typeface="Euphemia"/>
              </a:rPr>
              <a:t>alanı,</a:t>
            </a:r>
            <a:r>
              <a:rPr dirty="0" sz="1800" spc="-390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dirty="0" sz="1800" spc="-5">
                <a:solidFill>
                  <a:srgbClr val="514743"/>
                </a:solidFill>
                <a:latin typeface="Euphemia"/>
                <a:cs typeface="Euphemia"/>
              </a:rPr>
              <a:t>Fen</a:t>
            </a:r>
            <a:r>
              <a:rPr dirty="0" sz="1800" spc="-375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dirty="0" sz="1800" spc="-5">
                <a:solidFill>
                  <a:srgbClr val="514743"/>
                </a:solidFill>
                <a:latin typeface="Euphemia"/>
                <a:cs typeface="Euphemia"/>
              </a:rPr>
              <a:t>Bilimleri</a:t>
            </a:r>
            <a:r>
              <a:rPr dirty="0" sz="1800" spc="-340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dirty="0" sz="1800">
                <a:solidFill>
                  <a:srgbClr val="514743"/>
                </a:solidFill>
                <a:latin typeface="Euphemia"/>
                <a:cs typeface="Euphemia"/>
              </a:rPr>
              <a:t>dersinde</a:t>
            </a:r>
            <a:r>
              <a:rPr dirty="0" sz="1800" spc="-380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dirty="0" sz="1800" spc="-5">
                <a:solidFill>
                  <a:srgbClr val="514743"/>
                </a:solidFill>
                <a:latin typeface="Euphemia"/>
                <a:cs typeface="Euphemia"/>
              </a:rPr>
              <a:t>“Fen</a:t>
            </a:r>
            <a:r>
              <a:rPr dirty="0" sz="1800" spc="-365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dirty="0" sz="1800" spc="-5">
                <a:solidFill>
                  <a:srgbClr val="514743"/>
                </a:solidFill>
                <a:latin typeface="Euphemia"/>
                <a:cs typeface="Euphemia"/>
              </a:rPr>
              <a:t>ve</a:t>
            </a:r>
            <a:r>
              <a:rPr dirty="0" sz="1800" spc="-380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dirty="0" sz="1800" spc="-5">
                <a:solidFill>
                  <a:srgbClr val="514743"/>
                </a:solidFill>
                <a:latin typeface="Euphemia"/>
                <a:cs typeface="Euphemia"/>
              </a:rPr>
              <a:t>Mühendislik</a:t>
            </a:r>
            <a:r>
              <a:rPr dirty="0" sz="1800" spc="-375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dirty="0" sz="1800" spc="-5">
                <a:solidFill>
                  <a:srgbClr val="514743"/>
                </a:solidFill>
                <a:latin typeface="Euphemia"/>
                <a:cs typeface="Euphemia"/>
              </a:rPr>
              <a:t>Uygulamaları”</a:t>
            </a:r>
            <a:r>
              <a:rPr dirty="0" sz="1800" spc="-360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dirty="0" sz="1800" spc="-5">
                <a:solidFill>
                  <a:srgbClr val="514743"/>
                </a:solidFill>
                <a:latin typeface="Euphemia"/>
                <a:cs typeface="Euphemia"/>
              </a:rPr>
              <a:t>ünitesi</a:t>
            </a:r>
            <a:r>
              <a:rPr dirty="0" sz="1800" spc="-380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dirty="0" sz="1800" spc="-5">
                <a:solidFill>
                  <a:srgbClr val="514743"/>
                </a:solidFill>
                <a:latin typeface="Euphemia"/>
                <a:cs typeface="Euphemia"/>
              </a:rPr>
              <a:t>ve</a:t>
            </a:r>
            <a:r>
              <a:rPr dirty="0" sz="1800" spc="-380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dirty="0" sz="1800" spc="-15">
                <a:solidFill>
                  <a:srgbClr val="514743"/>
                </a:solidFill>
                <a:latin typeface="Euphemia"/>
                <a:cs typeface="Euphemia"/>
              </a:rPr>
              <a:t>Matematik</a:t>
            </a:r>
            <a:r>
              <a:rPr dirty="0" sz="1800" spc="-365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dirty="0" sz="1800">
                <a:solidFill>
                  <a:srgbClr val="514743"/>
                </a:solidFill>
                <a:latin typeface="Euphemia"/>
                <a:cs typeface="Euphemia"/>
              </a:rPr>
              <a:t>gibi  derslerin</a:t>
            </a:r>
            <a:r>
              <a:rPr dirty="0" sz="1800" spc="-365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dirty="0" sz="1800" spc="-5">
                <a:solidFill>
                  <a:srgbClr val="514743"/>
                </a:solidFill>
                <a:latin typeface="Euphemia"/>
                <a:cs typeface="Euphemia"/>
              </a:rPr>
              <a:t>ilgili</a:t>
            </a:r>
            <a:r>
              <a:rPr dirty="0" sz="1800" spc="-355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dirty="0" sz="1800" spc="-5">
                <a:solidFill>
                  <a:srgbClr val="514743"/>
                </a:solidFill>
                <a:latin typeface="Euphemia"/>
                <a:cs typeface="Euphemia"/>
              </a:rPr>
              <a:t>kazanımlarıyla</a:t>
            </a:r>
            <a:r>
              <a:rPr dirty="0" sz="1800" spc="-395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dirty="0" sz="1800" spc="-5">
                <a:solidFill>
                  <a:srgbClr val="514743"/>
                </a:solidFill>
                <a:latin typeface="Euphemia"/>
                <a:cs typeface="Euphemia"/>
              </a:rPr>
              <a:t>ili</a:t>
            </a:r>
            <a:r>
              <a:rPr dirty="0" sz="1800" spc="-5">
                <a:solidFill>
                  <a:srgbClr val="514743"/>
                </a:solidFill>
                <a:latin typeface="Arial"/>
                <a:cs typeface="Arial"/>
              </a:rPr>
              <a:t>ş</a:t>
            </a:r>
            <a:r>
              <a:rPr dirty="0" sz="1800" spc="-5">
                <a:solidFill>
                  <a:srgbClr val="514743"/>
                </a:solidFill>
                <a:latin typeface="Euphemia"/>
                <a:cs typeface="Euphemia"/>
              </a:rPr>
              <a:t>kilendirilir.</a:t>
            </a:r>
            <a:endParaRPr sz="1800">
              <a:latin typeface="Euphemia"/>
              <a:cs typeface="Euphemia"/>
            </a:endParaRPr>
          </a:p>
          <a:p>
            <a:pPr marL="3469640">
              <a:lnSpc>
                <a:spcPct val="100000"/>
              </a:lnSpc>
              <a:spcBef>
                <a:spcPts val="114"/>
              </a:spcBef>
            </a:pPr>
            <a:r>
              <a:rPr dirty="0" sz="1200" spc="-15">
                <a:solidFill>
                  <a:srgbClr val="9D8F87"/>
                </a:solidFill>
                <a:latin typeface="Euphemia"/>
                <a:cs typeface="Euphemia"/>
              </a:rPr>
              <a:t>Teknoloji</a:t>
            </a:r>
            <a:r>
              <a:rPr dirty="0" sz="1200" spc="-265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>
                <a:solidFill>
                  <a:srgbClr val="9D8F87"/>
                </a:solidFill>
                <a:latin typeface="Euphemia"/>
                <a:cs typeface="Euphemia"/>
              </a:rPr>
              <a:t>ve</a:t>
            </a:r>
            <a:r>
              <a:rPr dirty="0" sz="1200" spc="-254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25">
                <a:solidFill>
                  <a:srgbClr val="9D8F87"/>
                </a:solidFill>
                <a:latin typeface="Euphemia"/>
                <a:cs typeface="Euphemia"/>
              </a:rPr>
              <a:t>Tasarım</a:t>
            </a:r>
            <a:r>
              <a:rPr dirty="0" sz="1200" spc="-240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5">
                <a:solidFill>
                  <a:srgbClr val="9D8F87"/>
                </a:solidFill>
                <a:latin typeface="Euphemia"/>
                <a:cs typeface="Euphemia"/>
              </a:rPr>
              <a:t>Dersi</a:t>
            </a:r>
            <a:r>
              <a:rPr dirty="0" sz="1200" spc="-250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10">
                <a:solidFill>
                  <a:srgbClr val="9D8F87"/>
                </a:solidFill>
                <a:latin typeface="Euphemia"/>
                <a:cs typeface="Euphemia"/>
              </a:rPr>
              <a:t>Ö</a:t>
            </a:r>
            <a:r>
              <a:rPr dirty="0" sz="1200" spc="-10">
                <a:solidFill>
                  <a:srgbClr val="9D8F87"/>
                </a:solidFill>
                <a:latin typeface="Arial"/>
                <a:cs typeface="Arial"/>
              </a:rPr>
              <a:t>ğ</a:t>
            </a:r>
            <a:r>
              <a:rPr dirty="0" sz="1200" spc="-10">
                <a:solidFill>
                  <a:srgbClr val="9D8F87"/>
                </a:solidFill>
                <a:latin typeface="Euphemia"/>
                <a:cs typeface="Euphemia"/>
              </a:rPr>
              <a:t>retim</a:t>
            </a:r>
            <a:r>
              <a:rPr dirty="0" sz="1200" spc="-245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15">
                <a:solidFill>
                  <a:srgbClr val="9D8F87"/>
                </a:solidFill>
                <a:latin typeface="Euphemia"/>
                <a:cs typeface="Euphemia"/>
              </a:rPr>
              <a:t>Programı</a:t>
            </a:r>
            <a:endParaRPr sz="1200">
              <a:latin typeface="Euphemia"/>
              <a:cs typeface="Euphem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26921" y="2855605"/>
            <a:ext cx="1335109" cy="13351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939088" y="2855216"/>
            <a:ext cx="1345301" cy="13640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504" y="663955"/>
            <a:ext cx="560768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">
                <a:latin typeface="Calibri"/>
                <a:cs typeface="Calibri"/>
              </a:rPr>
              <a:t>8.D. </a:t>
            </a:r>
            <a:r>
              <a:rPr dirty="0" sz="2800" spc="-45">
                <a:latin typeface="Calibri"/>
                <a:cs typeface="Calibri"/>
              </a:rPr>
              <a:t>TASARIM </a:t>
            </a:r>
            <a:r>
              <a:rPr dirty="0" sz="2800" spc="-5">
                <a:latin typeface="Calibri"/>
                <a:cs typeface="Calibri"/>
              </a:rPr>
              <a:t>VE </a:t>
            </a:r>
            <a:r>
              <a:rPr dirty="0" sz="2800" spc="-15">
                <a:latin typeface="Calibri"/>
                <a:cs typeface="Calibri"/>
              </a:rPr>
              <a:t>TEKNOLOJİK</a:t>
            </a:r>
            <a:r>
              <a:rPr dirty="0" sz="2800" spc="12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ÇÖZÜM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296" y="5792430"/>
            <a:ext cx="953287" cy="956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04900" y="1600200"/>
            <a:ext cx="9982200" cy="1831339"/>
          </a:xfrm>
          <a:prstGeom prst="rect">
            <a:avLst/>
          </a:prstGeom>
          <a:solidFill>
            <a:srgbClr val="FFFFF3"/>
          </a:solidFill>
          <a:ln w="9525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228600" indent="-228600">
              <a:lnSpc>
                <a:spcPts val="2395"/>
              </a:lnSpc>
              <a:buFont typeface="Wingdings"/>
              <a:buChar char=""/>
              <a:tabLst>
                <a:tab pos="229235" algn="l"/>
              </a:tabLst>
            </a:pPr>
            <a:r>
              <a:rPr dirty="0" sz="2000" spc="-45" b="1">
                <a:solidFill>
                  <a:srgbClr val="514743"/>
                </a:solidFill>
                <a:latin typeface="Calibri"/>
                <a:cs typeface="Calibri"/>
              </a:rPr>
              <a:t>TT.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8. </a:t>
            </a:r>
            <a:r>
              <a:rPr dirty="0" sz="2000" spc="-30" b="1">
                <a:solidFill>
                  <a:srgbClr val="514743"/>
                </a:solidFill>
                <a:latin typeface="Calibri"/>
                <a:cs typeface="Calibri"/>
              </a:rPr>
              <a:t>D.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1. 3. </a:t>
            </a:r>
            <a:r>
              <a:rPr dirty="0" sz="2000" spc="-25" b="1">
                <a:solidFill>
                  <a:srgbClr val="514743"/>
                </a:solidFill>
                <a:latin typeface="Calibri"/>
                <a:cs typeface="Calibri"/>
              </a:rPr>
              <a:t>Tasarım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planlama 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sürecini</a:t>
            </a:r>
            <a:r>
              <a:rPr dirty="0" sz="2000" spc="0" b="1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30" b="1">
                <a:solidFill>
                  <a:srgbClr val="514743"/>
                </a:solidFill>
                <a:latin typeface="Calibri"/>
                <a:cs typeface="Calibri"/>
              </a:rPr>
              <a:t>uygular.</a:t>
            </a:r>
            <a:endParaRPr sz="2000">
              <a:latin typeface="Calibri"/>
              <a:cs typeface="Calibri"/>
            </a:endParaRPr>
          </a:p>
          <a:p>
            <a:pPr marL="228600" indent="-228600">
              <a:lnSpc>
                <a:spcPts val="2280"/>
              </a:lnSpc>
              <a:spcBef>
                <a:spcPts val="360"/>
              </a:spcBef>
              <a:buFont typeface="Wingdings"/>
              <a:buChar char=""/>
              <a:tabLst>
                <a:tab pos="229235" algn="l"/>
              </a:tabLst>
            </a:pPr>
            <a:r>
              <a:rPr dirty="0" sz="2000" spc="-25">
                <a:solidFill>
                  <a:srgbClr val="514743"/>
                </a:solidFill>
                <a:latin typeface="Calibri"/>
                <a:cs typeface="Calibri"/>
              </a:rPr>
              <a:t>Tasarım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planlanırken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kullanıcı,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malzeme,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uygulama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çevresel faktörlerin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dikkate</a:t>
            </a:r>
            <a:r>
              <a:rPr dirty="0" sz="2000" spc="229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alınması;</a:t>
            </a:r>
            <a:endParaRPr sz="2000">
              <a:latin typeface="Calibri"/>
              <a:cs typeface="Calibri"/>
            </a:endParaRPr>
          </a:p>
          <a:p>
            <a:pPr marL="228600">
              <a:lnSpc>
                <a:spcPts val="2160"/>
              </a:lnSpc>
            </a:pP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problemin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çözümüne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yönelik metot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tekniklerin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araştırılması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çözüm</a:t>
            </a:r>
            <a:r>
              <a:rPr dirty="0" sz="2000" spc="11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önerileri</a:t>
            </a:r>
            <a:endParaRPr sz="2000">
              <a:latin typeface="Calibri"/>
              <a:cs typeface="Calibri"/>
            </a:endParaRPr>
          </a:p>
          <a:p>
            <a:pPr marL="228600" marR="53975">
              <a:lnSpc>
                <a:spcPts val="2160"/>
              </a:lnSpc>
              <a:spcBef>
                <a:spcPts val="155"/>
              </a:spcBef>
            </a:pP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geliştirilmesi;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geliştirilen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çözüm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önerileri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arasından öğretmen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rehberliğinde belirlenenlerden  birinin taslak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öneriye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dönüştürülmesi;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taslak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önerinin,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toplanan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veriler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doğrultusunda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yeniden  yapılandırılması; tasarıma uygun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araç-gereç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malzemelerin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seçimi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üzerinde</a:t>
            </a:r>
            <a:r>
              <a:rPr dirty="0" sz="2000" spc="15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30">
                <a:solidFill>
                  <a:srgbClr val="514743"/>
                </a:solidFill>
                <a:latin typeface="Calibri"/>
                <a:cs typeface="Calibri"/>
              </a:rPr>
              <a:t>durulur.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055986" y="76161"/>
            <a:ext cx="1890776" cy="11065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398901" y="3428706"/>
            <a:ext cx="5392674" cy="33646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095280" y="4663141"/>
            <a:ext cx="1335109" cy="13351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69764" y="4616701"/>
            <a:ext cx="1345301" cy="13640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504" y="663955"/>
            <a:ext cx="560768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">
                <a:latin typeface="Calibri"/>
                <a:cs typeface="Calibri"/>
              </a:rPr>
              <a:t>8.D. </a:t>
            </a:r>
            <a:r>
              <a:rPr dirty="0" sz="2800" spc="-45">
                <a:latin typeface="Calibri"/>
                <a:cs typeface="Calibri"/>
              </a:rPr>
              <a:t>TASARIM </a:t>
            </a:r>
            <a:r>
              <a:rPr dirty="0" sz="2800" spc="-5">
                <a:latin typeface="Calibri"/>
                <a:cs typeface="Calibri"/>
              </a:rPr>
              <a:t>VE </a:t>
            </a:r>
            <a:r>
              <a:rPr dirty="0" sz="2800" spc="-15">
                <a:latin typeface="Calibri"/>
                <a:cs typeface="Calibri"/>
              </a:rPr>
              <a:t>TEKNOLOJİK</a:t>
            </a:r>
            <a:r>
              <a:rPr dirty="0" sz="2800" spc="12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ÇÖZÜM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296" y="5792430"/>
            <a:ext cx="953287" cy="956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04900" y="1600200"/>
            <a:ext cx="9982200" cy="1554480"/>
          </a:xfrm>
          <a:prstGeom prst="rect">
            <a:avLst/>
          </a:prstGeom>
          <a:solidFill>
            <a:srgbClr val="FFFFF3"/>
          </a:solidFill>
          <a:ln w="9525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228600" indent="-228600">
              <a:lnSpc>
                <a:spcPts val="2395"/>
              </a:lnSpc>
              <a:buFont typeface="Wingdings"/>
              <a:buChar char=""/>
              <a:tabLst>
                <a:tab pos="229235" algn="l"/>
              </a:tabLst>
            </a:pPr>
            <a:r>
              <a:rPr dirty="0" sz="2000" spc="-45" b="1">
                <a:solidFill>
                  <a:srgbClr val="514743"/>
                </a:solidFill>
                <a:latin typeface="Calibri"/>
                <a:cs typeface="Calibri"/>
              </a:rPr>
              <a:t>TT.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8. </a:t>
            </a:r>
            <a:r>
              <a:rPr dirty="0" sz="2000" spc="-30" b="1">
                <a:solidFill>
                  <a:srgbClr val="514743"/>
                </a:solidFill>
                <a:latin typeface="Calibri"/>
                <a:cs typeface="Calibri"/>
              </a:rPr>
              <a:t>D.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1. 4. </a:t>
            </a:r>
            <a:r>
              <a:rPr dirty="0" sz="2000" spc="-10" b="1">
                <a:solidFill>
                  <a:srgbClr val="514743"/>
                </a:solidFill>
                <a:latin typeface="Calibri"/>
                <a:cs typeface="Calibri"/>
              </a:rPr>
              <a:t>Özgün tasarım 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modelini </a:t>
            </a:r>
            <a:r>
              <a:rPr dirty="0" sz="2000" spc="-25" b="1">
                <a:solidFill>
                  <a:srgbClr val="514743"/>
                </a:solidFill>
                <a:latin typeface="Calibri"/>
                <a:cs typeface="Calibri"/>
              </a:rPr>
              <a:t>veya 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prototipini</a:t>
            </a:r>
            <a:r>
              <a:rPr dirty="0" sz="2000" spc="25" b="1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20" b="1">
                <a:solidFill>
                  <a:srgbClr val="514743"/>
                </a:solidFill>
                <a:latin typeface="Calibri"/>
                <a:cs typeface="Calibri"/>
              </a:rPr>
              <a:t>oluşturur.</a:t>
            </a:r>
            <a:endParaRPr sz="2000">
              <a:latin typeface="Calibri"/>
              <a:cs typeface="Calibri"/>
            </a:endParaRPr>
          </a:p>
          <a:p>
            <a:pPr marL="228600" marR="196215" indent="-228600">
              <a:lnSpc>
                <a:spcPts val="2160"/>
              </a:lnSpc>
              <a:spcBef>
                <a:spcPts val="635"/>
              </a:spcBef>
              <a:buFont typeface="Wingdings"/>
              <a:buChar char=""/>
              <a:tabLst>
                <a:tab pos="229235" algn="l"/>
              </a:tabLst>
            </a:pPr>
            <a:r>
              <a:rPr dirty="0" sz="2000" spc="-20">
                <a:solidFill>
                  <a:srgbClr val="514743"/>
                </a:solidFill>
                <a:latin typeface="Calibri"/>
                <a:cs typeface="Calibri"/>
              </a:rPr>
              <a:t>Tasarımın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uygulama aşamasında güvenlik önlemlerinin alınması; tasarımın çözümüne yönelik 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maket </a:t>
            </a:r>
            <a:r>
              <a:rPr dirty="0" sz="2000" spc="-20">
                <a:solidFill>
                  <a:srgbClr val="514743"/>
                </a:solidFill>
                <a:latin typeface="Calibri"/>
                <a:cs typeface="Calibri"/>
              </a:rPr>
              <a:t>veya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çizim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yapılarak görselleştirilmesi;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uygun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araç-gereç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malzemeler temin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edilerek 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imkânlar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ölçüsünde tasarım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modeli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yahut prototipinin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oluşturulması,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öz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değerlendirme  sonucunda tasarımın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tekrar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geliştirilmesi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üzerinde</a:t>
            </a:r>
            <a:r>
              <a:rPr dirty="0" sz="2000" spc="7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30">
                <a:solidFill>
                  <a:srgbClr val="514743"/>
                </a:solidFill>
                <a:latin typeface="Calibri"/>
                <a:cs typeface="Calibri"/>
              </a:rPr>
              <a:t>durulur.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49902" y="6433210"/>
            <a:ext cx="30937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5">
                <a:solidFill>
                  <a:srgbClr val="9D8F87"/>
                </a:solidFill>
                <a:latin typeface="Euphemia"/>
                <a:cs typeface="Euphemia"/>
              </a:rPr>
              <a:t>Teknoloji</a:t>
            </a:r>
            <a:r>
              <a:rPr dirty="0" sz="1200" spc="-265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>
                <a:solidFill>
                  <a:srgbClr val="9D8F87"/>
                </a:solidFill>
                <a:latin typeface="Euphemia"/>
                <a:cs typeface="Euphemia"/>
              </a:rPr>
              <a:t>ve</a:t>
            </a:r>
            <a:r>
              <a:rPr dirty="0" sz="1200" spc="-254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25">
                <a:solidFill>
                  <a:srgbClr val="9D8F87"/>
                </a:solidFill>
                <a:latin typeface="Euphemia"/>
                <a:cs typeface="Euphemia"/>
              </a:rPr>
              <a:t>Tasarım</a:t>
            </a:r>
            <a:r>
              <a:rPr dirty="0" sz="1200" spc="-240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5">
                <a:solidFill>
                  <a:srgbClr val="9D8F87"/>
                </a:solidFill>
                <a:latin typeface="Euphemia"/>
                <a:cs typeface="Euphemia"/>
              </a:rPr>
              <a:t>Dersi</a:t>
            </a:r>
            <a:r>
              <a:rPr dirty="0" sz="1200" spc="-250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10">
                <a:solidFill>
                  <a:srgbClr val="9D8F87"/>
                </a:solidFill>
                <a:latin typeface="Euphemia"/>
                <a:cs typeface="Euphemia"/>
              </a:rPr>
              <a:t>Ö</a:t>
            </a:r>
            <a:r>
              <a:rPr dirty="0" sz="1200" spc="-10">
                <a:solidFill>
                  <a:srgbClr val="9D8F87"/>
                </a:solidFill>
                <a:latin typeface="Arial"/>
                <a:cs typeface="Arial"/>
              </a:rPr>
              <a:t>ğ</a:t>
            </a:r>
            <a:r>
              <a:rPr dirty="0" sz="1200" spc="-10">
                <a:solidFill>
                  <a:srgbClr val="9D8F87"/>
                </a:solidFill>
                <a:latin typeface="Euphemia"/>
                <a:cs typeface="Euphemia"/>
              </a:rPr>
              <a:t>retim</a:t>
            </a:r>
            <a:r>
              <a:rPr dirty="0" sz="1200" spc="-245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15">
                <a:solidFill>
                  <a:srgbClr val="9D8F87"/>
                </a:solidFill>
                <a:latin typeface="Euphemia"/>
                <a:cs typeface="Euphemia"/>
              </a:rPr>
              <a:t>Programı</a:t>
            </a:r>
            <a:endParaRPr sz="1200">
              <a:latin typeface="Euphemia"/>
              <a:cs typeface="Euphem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055986" y="76161"/>
            <a:ext cx="1890776" cy="11065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28229" y="3154464"/>
            <a:ext cx="4195064" cy="304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546597" y="3896995"/>
            <a:ext cx="5591175" cy="18020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527887" y="3224019"/>
            <a:ext cx="1335109" cy="13351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378209" y="3200605"/>
            <a:ext cx="1345301" cy="13640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504" y="663955"/>
            <a:ext cx="560768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">
                <a:latin typeface="Calibri"/>
                <a:cs typeface="Calibri"/>
              </a:rPr>
              <a:t>8.D. </a:t>
            </a:r>
            <a:r>
              <a:rPr dirty="0" sz="2800" spc="-45">
                <a:latin typeface="Calibri"/>
                <a:cs typeface="Calibri"/>
              </a:rPr>
              <a:t>TASARIM </a:t>
            </a:r>
            <a:r>
              <a:rPr dirty="0" sz="2800" spc="-5">
                <a:latin typeface="Calibri"/>
                <a:cs typeface="Calibri"/>
              </a:rPr>
              <a:t>VE </a:t>
            </a:r>
            <a:r>
              <a:rPr dirty="0" sz="2800" spc="-15">
                <a:latin typeface="Calibri"/>
                <a:cs typeface="Calibri"/>
              </a:rPr>
              <a:t>TEKNOLOJİK</a:t>
            </a:r>
            <a:r>
              <a:rPr dirty="0" sz="2800" spc="12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ÇÖZÜM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296" y="5792430"/>
            <a:ext cx="953287" cy="956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04900" y="1600200"/>
            <a:ext cx="9982200" cy="2262505"/>
          </a:xfrm>
          <a:prstGeom prst="rect">
            <a:avLst/>
          </a:prstGeom>
          <a:solidFill>
            <a:srgbClr val="FFFFF3"/>
          </a:solidFill>
          <a:ln w="9525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228600" indent="-228600">
              <a:lnSpc>
                <a:spcPts val="2395"/>
              </a:lnSpc>
              <a:buFont typeface="Wingdings"/>
              <a:buChar char=""/>
              <a:tabLst>
                <a:tab pos="229235" algn="l"/>
              </a:tabLst>
            </a:pPr>
            <a:r>
              <a:rPr dirty="0" sz="2000" spc="-45" b="1">
                <a:solidFill>
                  <a:srgbClr val="514743"/>
                </a:solidFill>
                <a:latin typeface="Calibri"/>
                <a:cs typeface="Calibri"/>
              </a:rPr>
              <a:t>TT.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8. </a:t>
            </a:r>
            <a:r>
              <a:rPr dirty="0" sz="2000" spc="-30" b="1">
                <a:solidFill>
                  <a:srgbClr val="514743"/>
                </a:solidFill>
                <a:latin typeface="Calibri"/>
                <a:cs typeface="Calibri"/>
              </a:rPr>
              <a:t>D.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1. 5. </a:t>
            </a:r>
            <a:r>
              <a:rPr dirty="0" sz="2000" spc="-20" b="1">
                <a:solidFill>
                  <a:srgbClr val="514743"/>
                </a:solidFill>
                <a:latin typeface="Calibri"/>
                <a:cs typeface="Calibri"/>
              </a:rPr>
              <a:t>Tasarladığı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ürünü</a:t>
            </a:r>
            <a:r>
              <a:rPr dirty="0" sz="2000" spc="35" b="1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20" b="1">
                <a:solidFill>
                  <a:srgbClr val="514743"/>
                </a:solidFill>
                <a:latin typeface="Calibri"/>
                <a:cs typeface="Calibri"/>
              </a:rPr>
              <a:t>değerlendirir.</a:t>
            </a:r>
            <a:endParaRPr sz="2000">
              <a:latin typeface="Calibri"/>
              <a:cs typeface="Calibri"/>
            </a:endParaRPr>
          </a:p>
          <a:p>
            <a:pPr marL="228600" indent="-228600">
              <a:lnSpc>
                <a:spcPts val="2280"/>
              </a:lnSpc>
              <a:spcBef>
                <a:spcPts val="360"/>
              </a:spcBef>
              <a:buFont typeface="Wingdings"/>
              <a:buChar char=""/>
              <a:tabLst>
                <a:tab pos="229235" algn="l"/>
              </a:tabLst>
            </a:pP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Ürün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ergonomi, estetik,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işlevsellik,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yaratıcılık,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özgünlük, bakım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tamir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kolaylığı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gibi</a:t>
            </a:r>
            <a:r>
              <a:rPr dirty="0" sz="2000" spc="14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kullanım</a:t>
            </a:r>
            <a:endParaRPr sz="2000">
              <a:latin typeface="Calibri"/>
              <a:cs typeface="Calibri"/>
            </a:endParaRPr>
          </a:p>
          <a:p>
            <a:pPr marL="228600" marR="760730">
              <a:lnSpc>
                <a:spcPts val="2160"/>
              </a:lnSpc>
              <a:spcBef>
                <a:spcPts val="155"/>
              </a:spcBef>
            </a:pP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özellikleri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ile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dayanıklılık, </a:t>
            </a:r>
            <a:r>
              <a:rPr dirty="0" sz="2000" spc="-25">
                <a:solidFill>
                  <a:srgbClr val="514743"/>
                </a:solidFill>
                <a:latin typeface="Calibri"/>
                <a:cs typeface="Calibri"/>
              </a:rPr>
              <a:t>kolay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bulunabilirlik, geri dönüşüme uygunluk,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ekonomiklik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gibi 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malzeme özellikleri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yapılabilirlik açısından</a:t>
            </a:r>
            <a:r>
              <a:rPr dirty="0" sz="2000" spc="114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514743"/>
                </a:solidFill>
                <a:latin typeface="Calibri"/>
                <a:cs typeface="Calibri"/>
              </a:rPr>
              <a:t>değerlendirilir.</a:t>
            </a:r>
            <a:endParaRPr sz="2000">
              <a:latin typeface="Calibri"/>
              <a:cs typeface="Calibri"/>
            </a:endParaRPr>
          </a:p>
          <a:p>
            <a:pPr marL="228600" indent="-228600">
              <a:lnSpc>
                <a:spcPct val="100000"/>
              </a:lnSpc>
              <a:spcBef>
                <a:spcPts val="325"/>
              </a:spcBef>
              <a:buFont typeface="Wingdings"/>
              <a:buChar char=""/>
              <a:tabLst>
                <a:tab pos="229235" algn="l"/>
              </a:tabLst>
            </a:pPr>
            <a:r>
              <a:rPr dirty="0" sz="2000" spc="-45" b="1">
                <a:solidFill>
                  <a:srgbClr val="514743"/>
                </a:solidFill>
                <a:latin typeface="Calibri"/>
                <a:cs typeface="Calibri"/>
              </a:rPr>
              <a:t>TT.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8. </a:t>
            </a:r>
            <a:r>
              <a:rPr dirty="0" sz="2000" spc="-30" b="1">
                <a:solidFill>
                  <a:srgbClr val="514743"/>
                </a:solidFill>
                <a:latin typeface="Calibri"/>
                <a:cs typeface="Calibri"/>
              </a:rPr>
              <a:t>D.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1. 6. </a:t>
            </a:r>
            <a:r>
              <a:rPr dirty="0" sz="2000" spc="-20" b="1">
                <a:solidFill>
                  <a:srgbClr val="514743"/>
                </a:solidFill>
                <a:latin typeface="Calibri"/>
                <a:cs typeface="Calibri"/>
              </a:rPr>
              <a:t>Tasarladığı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ürünü (model </a:t>
            </a:r>
            <a:r>
              <a:rPr dirty="0" sz="2000" spc="-25" b="1">
                <a:solidFill>
                  <a:srgbClr val="514743"/>
                </a:solidFill>
                <a:latin typeface="Calibri"/>
                <a:cs typeface="Calibri"/>
              </a:rPr>
              <a:t>veya 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prototip) </a:t>
            </a:r>
            <a:r>
              <a:rPr dirty="0" sz="2000" spc="-10" b="1">
                <a:solidFill>
                  <a:srgbClr val="514743"/>
                </a:solidFill>
                <a:latin typeface="Calibri"/>
                <a:cs typeface="Calibri"/>
              </a:rPr>
              <a:t>yeniden</a:t>
            </a:r>
            <a:r>
              <a:rPr dirty="0" sz="2000" spc="50" b="1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20" b="1">
                <a:solidFill>
                  <a:srgbClr val="514743"/>
                </a:solidFill>
                <a:latin typeface="Calibri"/>
                <a:cs typeface="Calibri"/>
              </a:rPr>
              <a:t>yapılandırır.</a:t>
            </a:r>
            <a:endParaRPr sz="2000">
              <a:latin typeface="Calibri"/>
              <a:cs typeface="Calibri"/>
            </a:endParaRPr>
          </a:p>
          <a:p>
            <a:pPr marL="228600" indent="-228600">
              <a:lnSpc>
                <a:spcPts val="2280"/>
              </a:lnSpc>
              <a:spcBef>
                <a:spcPts val="365"/>
              </a:spcBef>
              <a:buFont typeface="Wingdings"/>
              <a:buChar char=""/>
              <a:tabLst>
                <a:tab pos="229235" algn="l"/>
              </a:tabLst>
            </a:pP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Değerlendirme sonuçlarına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göre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ürün geliştirme yollarının önerilmesi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ürünün</a:t>
            </a:r>
            <a:r>
              <a:rPr dirty="0" sz="2000" spc="5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yeniden</a:t>
            </a:r>
            <a:endParaRPr sz="2000">
              <a:latin typeface="Calibri"/>
              <a:cs typeface="Calibri"/>
            </a:endParaRPr>
          </a:p>
          <a:p>
            <a:pPr marL="228600">
              <a:lnSpc>
                <a:spcPts val="2280"/>
              </a:lnSpc>
            </a:pP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yapılandırılması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üzerinde</a:t>
            </a:r>
            <a:r>
              <a:rPr dirty="0" sz="2000" spc="1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durulur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49902" y="6433210"/>
            <a:ext cx="30937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5">
                <a:solidFill>
                  <a:srgbClr val="9D8F87"/>
                </a:solidFill>
                <a:latin typeface="Euphemia"/>
                <a:cs typeface="Euphemia"/>
              </a:rPr>
              <a:t>Teknoloji</a:t>
            </a:r>
            <a:r>
              <a:rPr dirty="0" sz="1200" spc="-265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>
                <a:solidFill>
                  <a:srgbClr val="9D8F87"/>
                </a:solidFill>
                <a:latin typeface="Euphemia"/>
                <a:cs typeface="Euphemia"/>
              </a:rPr>
              <a:t>ve</a:t>
            </a:r>
            <a:r>
              <a:rPr dirty="0" sz="1200" spc="-254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25">
                <a:solidFill>
                  <a:srgbClr val="9D8F87"/>
                </a:solidFill>
                <a:latin typeface="Euphemia"/>
                <a:cs typeface="Euphemia"/>
              </a:rPr>
              <a:t>Tasarım</a:t>
            </a:r>
            <a:r>
              <a:rPr dirty="0" sz="1200" spc="-240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5">
                <a:solidFill>
                  <a:srgbClr val="9D8F87"/>
                </a:solidFill>
                <a:latin typeface="Euphemia"/>
                <a:cs typeface="Euphemia"/>
              </a:rPr>
              <a:t>Dersi</a:t>
            </a:r>
            <a:r>
              <a:rPr dirty="0" sz="1200" spc="-250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10">
                <a:solidFill>
                  <a:srgbClr val="9D8F87"/>
                </a:solidFill>
                <a:latin typeface="Euphemia"/>
                <a:cs typeface="Euphemia"/>
              </a:rPr>
              <a:t>Ö</a:t>
            </a:r>
            <a:r>
              <a:rPr dirty="0" sz="1200" spc="-10">
                <a:solidFill>
                  <a:srgbClr val="9D8F87"/>
                </a:solidFill>
                <a:latin typeface="Arial"/>
                <a:cs typeface="Arial"/>
              </a:rPr>
              <a:t>ğ</a:t>
            </a:r>
            <a:r>
              <a:rPr dirty="0" sz="1200" spc="-10">
                <a:solidFill>
                  <a:srgbClr val="9D8F87"/>
                </a:solidFill>
                <a:latin typeface="Euphemia"/>
                <a:cs typeface="Euphemia"/>
              </a:rPr>
              <a:t>retim</a:t>
            </a:r>
            <a:r>
              <a:rPr dirty="0" sz="1200" spc="-245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15">
                <a:solidFill>
                  <a:srgbClr val="9D8F87"/>
                </a:solidFill>
                <a:latin typeface="Euphemia"/>
                <a:cs typeface="Euphemia"/>
              </a:rPr>
              <a:t>Programı</a:t>
            </a:r>
            <a:endParaRPr sz="1200">
              <a:latin typeface="Euphemia"/>
              <a:cs typeface="Euphem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055986" y="76161"/>
            <a:ext cx="1890776" cy="11065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401244" y="4559524"/>
            <a:ext cx="1335109" cy="13351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87488" y="4536110"/>
            <a:ext cx="1345301" cy="13640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504" y="663955"/>
            <a:ext cx="560768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">
                <a:latin typeface="Calibri"/>
                <a:cs typeface="Calibri"/>
              </a:rPr>
              <a:t>8.D. </a:t>
            </a:r>
            <a:r>
              <a:rPr dirty="0" sz="2800" spc="-45">
                <a:latin typeface="Calibri"/>
                <a:cs typeface="Calibri"/>
              </a:rPr>
              <a:t>TASARIM </a:t>
            </a:r>
            <a:r>
              <a:rPr dirty="0" sz="2800" spc="-5">
                <a:latin typeface="Calibri"/>
                <a:cs typeface="Calibri"/>
              </a:rPr>
              <a:t>VE </a:t>
            </a:r>
            <a:r>
              <a:rPr dirty="0" sz="2800" spc="-15">
                <a:latin typeface="Calibri"/>
                <a:cs typeface="Calibri"/>
              </a:rPr>
              <a:t>TEKNOLOJİK</a:t>
            </a:r>
            <a:r>
              <a:rPr dirty="0" sz="2800" spc="12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ÇÖZÜM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296" y="5792430"/>
            <a:ext cx="953287" cy="956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04900" y="1600200"/>
            <a:ext cx="9982200" cy="2739390"/>
          </a:xfrm>
          <a:custGeom>
            <a:avLst/>
            <a:gdLst/>
            <a:ahLst/>
            <a:cxnLst/>
            <a:rect l="l" t="t" r="r" b="b"/>
            <a:pathLst>
              <a:path w="9982200" h="2739390">
                <a:moveTo>
                  <a:pt x="0" y="2739263"/>
                </a:moveTo>
                <a:lnTo>
                  <a:pt x="9982200" y="2739263"/>
                </a:lnTo>
                <a:lnTo>
                  <a:pt x="9982200" y="0"/>
                </a:lnTo>
                <a:lnTo>
                  <a:pt x="0" y="0"/>
                </a:lnTo>
                <a:lnTo>
                  <a:pt x="0" y="2739263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092504" y="1586230"/>
            <a:ext cx="9942195" cy="267843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240665" marR="325755" indent="-227965">
              <a:lnSpc>
                <a:spcPct val="90000"/>
              </a:lnSpc>
              <a:spcBef>
                <a:spcPts val="340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8. </a:t>
            </a:r>
            <a:r>
              <a:rPr dirty="0" sz="2000" spc="-30" b="1">
                <a:solidFill>
                  <a:srgbClr val="514743"/>
                </a:solidFill>
                <a:latin typeface="Calibri"/>
                <a:cs typeface="Calibri"/>
              </a:rPr>
              <a:t>D.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2. BUNU BEN </a:t>
            </a:r>
            <a:r>
              <a:rPr dirty="0" sz="2000" spc="-30" b="1">
                <a:solidFill>
                  <a:srgbClr val="514743"/>
                </a:solidFill>
                <a:latin typeface="Calibri"/>
                <a:cs typeface="Calibri"/>
              </a:rPr>
              <a:t>YAPTIM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Öğrencilerin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ders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içinde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yaptıkları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bütün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ürünleri </a:t>
            </a:r>
            <a:r>
              <a:rPr dirty="0" sz="2000" spc="-20">
                <a:solidFill>
                  <a:srgbClr val="514743"/>
                </a:solidFill>
                <a:latin typeface="Calibri"/>
                <a:cs typeface="Calibri"/>
              </a:rPr>
              <a:t>veya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seçtikleri  ürünleri,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öğretim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yılı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sonunda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okul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yönetimi,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ders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öğretmenleri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velilerin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de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katılımlarıyla 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“Bunu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Ben </a:t>
            </a:r>
            <a:r>
              <a:rPr dirty="0" sz="2000" spc="-25">
                <a:solidFill>
                  <a:srgbClr val="514743"/>
                </a:solidFill>
                <a:latin typeface="Calibri"/>
                <a:cs typeface="Calibri"/>
              </a:rPr>
              <a:t>Yaptım”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etkinliğinde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görsel, </a:t>
            </a:r>
            <a:r>
              <a:rPr dirty="0" sz="2000" spc="-20">
                <a:solidFill>
                  <a:srgbClr val="514743"/>
                </a:solidFill>
                <a:latin typeface="Calibri"/>
                <a:cs typeface="Calibri"/>
              </a:rPr>
              <a:t>sözel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çoklu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ortam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sunularıyla sergilemeleri  </a:t>
            </a:r>
            <a:r>
              <a:rPr dirty="0" sz="2000" spc="-20">
                <a:solidFill>
                  <a:srgbClr val="514743"/>
                </a:solidFill>
                <a:latin typeface="Calibri"/>
                <a:cs typeface="Calibri"/>
              </a:rPr>
              <a:t>hedeflenmektedir.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Öğrenciler sunumlarında ürünlerini </a:t>
            </a:r>
            <a:r>
              <a:rPr dirty="0" sz="2000" spc="-20">
                <a:solidFill>
                  <a:srgbClr val="514743"/>
                </a:solidFill>
                <a:latin typeface="Calibri"/>
                <a:cs typeface="Calibri"/>
              </a:rPr>
              <a:t>sözel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olarak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anlatabilecekleri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gibi 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tanıtım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kartı, afiş,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el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broşürü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vb.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materyaller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hazırlayarak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da </a:t>
            </a:r>
            <a:r>
              <a:rPr dirty="0" sz="2000" spc="-20">
                <a:solidFill>
                  <a:srgbClr val="514743"/>
                </a:solidFill>
                <a:latin typeface="Calibri"/>
                <a:cs typeface="Calibri"/>
              </a:rPr>
              <a:t>sergileyebilirler.</a:t>
            </a:r>
            <a:r>
              <a:rPr dirty="0" sz="2000" spc="21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İnovatif</a:t>
            </a:r>
            <a:endParaRPr sz="2000">
              <a:latin typeface="Calibri"/>
              <a:cs typeface="Calibri"/>
            </a:endParaRPr>
          </a:p>
          <a:p>
            <a:pPr marL="240665">
              <a:lnSpc>
                <a:spcPts val="2039"/>
              </a:lnSpc>
              <a:spcBef>
                <a:spcPts val="5"/>
              </a:spcBef>
            </a:pP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tasarımlara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sahip olduğu düşünülen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özgün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ürünler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için,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öğrencilerin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faydalı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model belgesi</a:t>
            </a:r>
            <a:r>
              <a:rPr dirty="0" sz="2000" spc="7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514743"/>
                </a:solidFill>
                <a:latin typeface="Calibri"/>
                <a:cs typeface="Calibri"/>
              </a:rPr>
              <a:t>veya</a:t>
            </a:r>
            <a:endParaRPr sz="2000">
              <a:latin typeface="Calibri"/>
              <a:cs typeface="Calibri"/>
            </a:endParaRPr>
          </a:p>
          <a:p>
            <a:pPr marL="240665">
              <a:lnSpc>
                <a:spcPts val="2280"/>
              </a:lnSpc>
            </a:pP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patent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başvurusu yapmaları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teşvik</a:t>
            </a:r>
            <a:r>
              <a:rPr dirty="0" sz="2000" spc="5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35">
                <a:solidFill>
                  <a:srgbClr val="514743"/>
                </a:solidFill>
                <a:latin typeface="Calibri"/>
                <a:cs typeface="Calibri"/>
              </a:rPr>
              <a:t>edilir.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59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 sz="2000" spc="-45" b="1">
                <a:solidFill>
                  <a:srgbClr val="514743"/>
                </a:solidFill>
                <a:latin typeface="Calibri"/>
                <a:cs typeface="Calibri"/>
              </a:rPr>
              <a:t>TT.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8. </a:t>
            </a:r>
            <a:r>
              <a:rPr dirty="0" sz="2000" spc="-30" b="1">
                <a:solidFill>
                  <a:srgbClr val="514743"/>
                </a:solidFill>
                <a:latin typeface="Calibri"/>
                <a:cs typeface="Calibri"/>
              </a:rPr>
              <a:t>D.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2. 1. </a:t>
            </a:r>
            <a:r>
              <a:rPr dirty="0" sz="2000" spc="-10" b="1">
                <a:solidFill>
                  <a:srgbClr val="514743"/>
                </a:solidFill>
                <a:latin typeface="Calibri"/>
                <a:cs typeface="Calibri"/>
              </a:rPr>
              <a:t>Sergileyeceği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ürün için 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tanıtım </a:t>
            </a:r>
            <a:r>
              <a:rPr dirty="0" sz="2000" spc="-10" b="1">
                <a:solidFill>
                  <a:srgbClr val="514743"/>
                </a:solidFill>
                <a:latin typeface="Calibri"/>
                <a:cs typeface="Calibri"/>
              </a:rPr>
              <a:t>materyalleri</a:t>
            </a:r>
            <a:r>
              <a:rPr dirty="0" sz="2000" spc="15" b="1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25" b="1">
                <a:solidFill>
                  <a:srgbClr val="514743"/>
                </a:solidFill>
                <a:latin typeface="Calibri"/>
                <a:cs typeface="Calibri"/>
              </a:rPr>
              <a:t>hazırlar.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55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 sz="2000" spc="-45" b="1">
                <a:solidFill>
                  <a:srgbClr val="514743"/>
                </a:solidFill>
                <a:latin typeface="Calibri"/>
                <a:cs typeface="Calibri"/>
              </a:rPr>
              <a:t>TT.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8. </a:t>
            </a:r>
            <a:r>
              <a:rPr dirty="0" sz="2000" spc="-30" b="1">
                <a:solidFill>
                  <a:srgbClr val="514743"/>
                </a:solidFill>
                <a:latin typeface="Calibri"/>
                <a:cs typeface="Calibri"/>
              </a:rPr>
              <a:t>D.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2. 2. </a:t>
            </a:r>
            <a:r>
              <a:rPr dirty="0" sz="2000" spc="-10" b="1">
                <a:solidFill>
                  <a:srgbClr val="514743"/>
                </a:solidFill>
                <a:latin typeface="Calibri"/>
                <a:cs typeface="Calibri"/>
              </a:rPr>
              <a:t>Sergileyeceği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ürünü</a:t>
            </a:r>
            <a:r>
              <a:rPr dirty="0" sz="2000" spc="40" b="1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30" b="1">
                <a:solidFill>
                  <a:srgbClr val="514743"/>
                </a:solidFill>
                <a:latin typeface="Calibri"/>
                <a:cs typeface="Calibri"/>
              </a:rPr>
              <a:t>sunar.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49902" y="6433210"/>
            <a:ext cx="30937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5">
                <a:solidFill>
                  <a:srgbClr val="9D8F87"/>
                </a:solidFill>
                <a:latin typeface="Euphemia"/>
                <a:cs typeface="Euphemia"/>
              </a:rPr>
              <a:t>Teknoloji</a:t>
            </a:r>
            <a:r>
              <a:rPr dirty="0" sz="1200" spc="-265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>
                <a:solidFill>
                  <a:srgbClr val="9D8F87"/>
                </a:solidFill>
                <a:latin typeface="Euphemia"/>
                <a:cs typeface="Euphemia"/>
              </a:rPr>
              <a:t>ve</a:t>
            </a:r>
            <a:r>
              <a:rPr dirty="0" sz="1200" spc="-254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25">
                <a:solidFill>
                  <a:srgbClr val="9D8F87"/>
                </a:solidFill>
                <a:latin typeface="Euphemia"/>
                <a:cs typeface="Euphemia"/>
              </a:rPr>
              <a:t>Tasarım</a:t>
            </a:r>
            <a:r>
              <a:rPr dirty="0" sz="1200" spc="-240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5">
                <a:solidFill>
                  <a:srgbClr val="9D8F87"/>
                </a:solidFill>
                <a:latin typeface="Euphemia"/>
                <a:cs typeface="Euphemia"/>
              </a:rPr>
              <a:t>Dersi</a:t>
            </a:r>
            <a:r>
              <a:rPr dirty="0" sz="1200" spc="-250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10">
                <a:solidFill>
                  <a:srgbClr val="9D8F87"/>
                </a:solidFill>
                <a:latin typeface="Euphemia"/>
                <a:cs typeface="Euphemia"/>
              </a:rPr>
              <a:t>Ö</a:t>
            </a:r>
            <a:r>
              <a:rPr dirty="0" sz="1200" spc="-10">
                <a:solidFill>
                  <a:srgbClr val="9D8F87"/>
                </a:solidFill>
                <a:latin typeface="Arial"/>
                <a:cs typeface="Arial"/>
              </a:rPr>
              <a:t>ğ</a:t>
            </a:r>
            <a:r>
              <a:rPr dirty="0" sz="1200" spc="-10">
                <a:solidFill>
                  <a:srgbClr val="9D8F87"/>
                </a:solidFill>
                <a:latin typeface="Euphemia"/>
                <a:cs typeface="Euphemia"/>
              </a:rPr>
              <a:t>retim</a:t>
            </a:r>
            <a:r>
              <a:rPr dirty="0" sz="1200" spc="-245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15">
                <a:solidFill>
                  <a:srgbClr val="9D8F87"/>
                </a:solidFill>
                <a:latin typeface="Euphemia"/>
                <a:cs typeface="Euphemia"/>
              </a:rPr>
              <a:t>Programı</a:t>
            </a:r>
            <a:endParaRPr sz="1200">
              <a:latin typeface="Euphemia"/>
              <a:cs typeface="Euphem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055986" y="76161"/>
            <a:ext cx="1890776" cy="11065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401244" y="4559524"/>
            <a:ext cx="1335109" cy="13351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87488" y="4536110"/>
            <a:ext cx="1345301" cy="13640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4604">
              <a:lnSpc>
                <a:spcPct val="100000"/>
              </a:lnSpc>
              <a:spcBef>
                <a:spcPts val="105"/>
              </a:spcBef>
            </a:pPr>
            <a:r>
              <a:rPr dirty="0"/>
              <a:t>TEŞEKKÜRLER…</a:t>
            </a:r>
          </a:p>
        </p:txBody>
      </p:sp>
      <p:sp>
        <p:nvSpPr>
          <p:cNvPr id="3" name="object 3"/>
          <p:cNvSpPr/>
          <p:nvPr/>
        </p:nvSpPr>
        <p:spPr>
          <a:xfrm>
            <a:off x="6366705" y="3719077"/>
            <a:ext cx="1335109" cy="13351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152949" y="3695663"/>
            <a:ext cx="1345301" cy="13640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504" y="538734"/>
            <a:ext cx="4110990" cy="568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2980"/>
              </a:lnSpc>
              <a:spcBef>
                <a:spcPts val="95"/>
              </a:spcBef>
            </a:pPr>
            <a:r>
              <a:rPr dirty="0" sz="2500" spc="-5">
                <a:latin typeface="Calibri"/>
                <a:cs typeface="Calibri"/>
              </a:rPr>
              <a:t>8.Sınıf </a:t>
            </a:r>
            <a:r>
              <a:rPr dirty="0" sz="2500" spc="-15">
                <a:latin typeface="Calibri"/>
                <a:cs typeface="Calibri"/>
              </a:rPr>
              <a:t>Kazanım </a:t>
            </a:r>
            <a:r>
              <a:rPr dirty="0" sz="2500" spc="-20">
                <a:latin typeface="Calibri"/>
                <a:cs typeface="Calibri"/>
              </a:rPr>
              <a:t>ve</a:t>
            </a:r>
            <a:r>
              <a:rPr dirty="0" sz="2500" spc="15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Açıklamaları</a:t>
            </a:r>
            <a:endParaRPr sz="2500">
              <a:latin typeface="Calibri"/>
              <a:cs typeface="Calibri"/>
            </a:endParaRPr>
          </a:p>
          <a:p>
            <a:pPr marL="12700">
              <a:lnSpc>
                <a:spcPts val="1300"/>
              </a:lnSpc>
            </a:pPr>
            <a:r>
              <a:rPr dirty="0" sz="1100" spc="-5">
                <a:latin typeface="Calibri"/>
                <a:cs typeface="Calibri"/>
              </a:rPr>
              <a:t>Öğrenme Alanları, Ünite </a:t>
            </a:r>
            <a:r>
              <a:rPr dirty="0" sz="1100">
                <a:latin typeface="Calibri"/>
                <a:cs typeface="Calibri"/>
              </a:rPr>
              <a:t>Başlıkları ve </a:t>
            </a:r>
            <a:r>
              <a:rPr dirty="0" sz="1100" spc="-5">
                <a:latin typeface="Calibri"/>
                <a:cs typeface="Calibri"/>
              </a:rPr>
              <a:t>Kazanım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Sayısı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296" y="5792430"/>
            <a:ext cx="953287" cy="956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549902" y="6433210"/>
            <a:ext cx="30937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5">
                <a:solidFill>
                  <a:srgbClr val="9D8F87"/>
                </a:solidFill>
                <a:latin typeface="Euphemia"/>
                <a:cs typeface="Euphemia"/>
              </a:rPr>
              <a:t>Teknoloji</a:t>
            </a:r>
            <a:r>
              <a:rPr dirty="0" sz="1200" spc="-265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>
                <a:solidFill>
                  <a:srgbClr val="9D8F87"/>
                </a:solidFill>
                <a:latin typeface="Euphemia"/>
                <a:cs typeface="Euphemia"/>
              </a:rPr>
              <a:t>ve</a:t>
            </a:r>
            <a:r>
              <a:rPr dirty="0" sz="1200" spc="-254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25">
                <a:solidFill>
                  <a:srgbClr val="9D8F87"/>
                </a:solidFill>
                <a:latin typeface="Euphemia"/>
                <a:cs typeface="Euphemia"/>
              </a:rPr>
              <a:t>Tasarım</a:t>
            </a:r>
            <a:r>
              <a:rPr dirty="0" sz="1200" spc="-240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5">
                <a:solidFill>
                  <a:srgbClr val="9D8F87"/>
                </a:solidFill>
                <a:latin typeface="Euphemia"/>
                <a:cs typeface="Euphemia"/>
              </a:rPr>
              <a:t>Dersi</a:t>
            </a:r>
            <a:r>
              <a:rPr dirty="0" sz="1200" spc="-250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10">
                <a:solidFill>
                  <a:srgbClr val="9D8F87"/>
                </a:solidFill>
                <a:latin typeface="Euphemia"/>
                <a:cs typeface="Euphemia"/>
              </a:rPr>
              <a:t>Ö</a:t>
            </a:r>
            <a:r>
              <a:rPr dirty="0" sz="1200" spc="-10">
                <a:solidFill>
                  <a:srgbClr val="9D8F87"/>
                </a:solidFill>
                <a:latin typeface="Arial"/>
                <a:cs typeface="Arial"/>
              </a:rPr>
              <a:t>ğ</a:t>
            </a:r>
            <a:r>
              <a:rPr dirty="0" sz="1200" spc="-10">
                <a:solidFill>
                  <a:srgbClr val="9D8F87"/>
                </a:solidFill>
                <a:latin typeface="Euphemia"/>
                <a:cs typeface="Euphemia"/>
              </a:rPr>
              <a:t>retim</a:t>
            </a:r>
            <a:r>
              <a:rPr dirty="0" sz="1200" spc="-245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15">
                <a:solidFill>
                  <a:srgbClr val="9D8F87"/>
                </a:solidFill>
                <a:latin typeface="Euphemia"/>
                <a:cs typeface="Euphemia"/>
              </a:rPr>
              <a:t>Programı</a:t>
            </a:r>
            <a:endParaRPr sz="1200">
              <a:latin typeface="Euphemia"/>
              <a:cs typeface="Euphemia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90599" y="1442466"/>
          <a:ext cx="9999980" cy="43567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16629"/>
                <a:gridCol w="4944110"/>
                <a:gridCol w="1519554"/>
              </a:tblGrid>
              <a:tr h="24892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 marL="171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50" b="1">
                          <a:solidFill>
                            <a:srgbClr val="FFFFFF"/>
                          </a:solidFill>
                          <a:latin typeface="Euphemia"/>
                          <a:cs typeface="Euphemia"/>
                        </a:rPr>
                        <a:t>Ö</a:t>
                      </a:r>
                      <a:r>
                        <a:rPr dirty="0" sz="10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Ğ</a:t>
                      </a:r>
                      <a:r>
                        <a:rPr dirty="0" sz="1050" b="1">
                          <a:solidFill>
                            <a:srgbClr val="FFFFFF"/>
                          </a:solidFill>
                          <a:latin typeface="Euphemia"/>
                          <a:cs typeface="Euphemia"/>
                        </a:rPr>
                        <a:t>RENME</a:t>
                      </a:r>
                      <a:r>
                        <a:rPr dirty="0" sz="1050" spc="-50" b="1">
                          <a:solidFill>
                            <a:srgbClr val="FFFFFF"/>
                          </a:solidFill>
                          <a:latin typeface="Euphemia"/>
                          <a:cs typeface="Euphemia"/>
                        </a:rPr>
                        <a:t> </a:t>
                      </a:r>
                      <a:r>
                        <a:rPr dirty="0" sz="1050" b="1">
                          <a:solidFill>
                            <a:srgbClr val="FFFFFF"/>
                          </a:solidFill>
                          <a:latin typeface="Euphemia"/>
                          <a:cs typeface="Euphemia"/>
                        </a:rPr>
                        <a:t>ALANI</a:t>
                      </a:r>
                      <a:endParaRPr sz="1050">
                        <a:latin typeface="Euphemia"/>
                        <a:cs typeface="Euphemia"/>
                      </a:endParaRPr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1474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00482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050" b="1">
                          <a:solidFill>
                            <a:srgbClr val="FFFFFF"/>
                          </a:solidFill>
                          <a:latin typeface="Euphemia"/>
                          <a:cs typeface="Euphemia"/>
                        </a:rPr>
                        <a:t>8.</a:t>
                      </a:r>
                      <a:r>
                        <a:rPr dirty="0" sz="1050" spc="-35" b="1">
                          <a:solidFill>
                            <a:srgbClr val="FFFFFF"/>
                          </a:solidFill>
                          <a:latin typeface="Euphemia"/>
                          <a:cs typeface="Euphemia"/>
                        </a:rPr>
                        <a:t> </a:t>
                      </a:r>
                      <a:r>
                        <a:rPr dirty="0" sz="1050" b="1">
                          <a:solidFill>
                            <a:srgbClr val="FFFFFF"/>
                          </a:solidFill>
                          <a:latin typeface="Euphemia"/>
                          <a:cs typeface="Euphemia"/>
                        </a:rPr>
                        <a:t>SINIF</a:t>
                      </a:r>
                      <a:endParaRPr sz="1050">
                        <a:latin typeface="Euphemia"/>
                        <a:cs typeface="Euphemia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14743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4798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14743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032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dirty="0" sz="1050">
                          <a:solidFill>
                            <a:srgbClr val="514743"/>
                          </a:solidFill>
                          <a:latin typeface="Euphemia"/>
                          <a:cs typeface="Euphemia"/>
                        </a:rPr>
                        <a:t>ÜN</a:t>
                      </a:r>
                      <a:r>
                        <a:rPr dirty="0" sz="1050">
                          <a:solidFill>
                            <a:srgbClr val="514743"/>
                          </a:solidFill>
                          <a:latin typeface="Arial"/>
                          <a:cs typeface="Arial"/>
                        </a:rPr>
                        <a:t>İ</a:t>
                      </a:r>
                      <a:r>
                        <a:rPr dirty="0" sz="1050">
                          <a:solidFill>
                            <a:srgbClr val="514743"/>
                          </a:solidFill>
                          <a:latin typeface="Euphemia"/>
                          <a:cs typeface="Euphemia"/>
                        </a:rPr>
                        <a:t>TE</a:t>
                      </a:r>
                      <a:r>
                        <a:rPr dirty="0" sz="1050" spc="-40">
                          <a:solidFill>
                            <a:srgbClr val="514743"/>
                          </a:solidFill>
                          <a:latin typeface="Euphemia"/>
                          <a:cs typeface="Euphemia"/>
                        </a:rPr>
                        <a:t> </a:t>
                      </a:r>
                      <a:r>
                        <a:rPr dirty="0" sz="1050">
                          <a:solidFill>
                            <a:srgbClr val="514743"/>
                          </a:solidFill>
                          <a:latin typeface="Euphemia"/>
                          <a:cs typeface="Euphemia"/>
                        </a:rPr>
                        <a:t>ADI</a:t>
                      </a:r>
                      <a:endParaRPr sz="1050">
                        <a:latin typeface="Euphemia"/>
                        <a:cs typeface="Euphemia"/>
                      </a:endParaRPr>
                    </a:p>
                  </a:txBody>
                  <a:tcPr marL="0" marR="0" marB="0" marT="69215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FCF"/>
                    </a:solidFill>
                  </a:tcPr>
                </a:tc>
                <a:tc>
                  <a:txBody>
                    <a:bodyPr/>
                    <a:lstStyle/>
                    <a:p>
                      <a:pPr marL="494030">
                        <a:lnSpc>
                          <a:spcPts val="1070"/>
                        </a:lnSpc>
                      </a:pPr>
                      <a:r>
                        <a:rPr dirty="0" sz="1050">
                          <a:solidFill>
                            <a:srgbClr val="514743"/>
                          </a:solidFill>
                          <a:latin typeface="Euphemia"/>
                          <a:cs typeface="Euphemia"/>
                        </a:rPr>
                        <a:t>KAZANIM</a:t>
                      </a:r>
                      <a:endParaRPr sz="1050">
                        <a:latin typeface="Euphemia"/>
                        <a:cs typeface="Euphemia"/>
                      </a:endParaRPr>
                    </a:p>
                    <a:p>
                      <a:pPr marL="49974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050" spc="-5">
                          <a:solidFill>
                            <a:srgbClr val="514743"/>
                          </a:solidFill>
                          <a:latin typeface="Euphemia"/>
                          <a:cs typeface="Euphemia"/>
                        </a:rPr>
                        <a:t>SAYILARI</a:t>
                      </a:r>
                      <a:endParaRPr sz="1050">
                        <a:latin typeface="Euphemia"/>
                        <a:cs typeface="Euphemi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FCF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dirty="0" sz="1050" b="1">
                          <a:solidFill>
                            <a:srgbClr val="FFFFFF"/>
                          </a:solidFill>
                          <a:latin typeface="Euphemia"/>
                          <a:cs typeface="Euphemia"/>
                        </a:rPr>
                        <a:t>A. </a:t>
                      </a:r>
                      <a:r>
                        <a:rPr dirty="0" sz="1050" spc="-5" b="1">
                          <a:solidFill>
                            <a:srgbClr val="FFFFFF"/>
                          </a:solidFill>
                          <a:latin typeface="Euphemia"/>
                          <a:cs typeface="Euphemia"/>
                        </a:rPr>
                        <a:t>TEKNOLOJ</a:t>
                      </a:r>
                      <a:r>
                        <a:rPr dirty="0" sz="105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İ </a:t>
                      </a:r>
                      <a:r>
                        <a:rPr dirty="0" sz="1050" spc="0" b="1">
                          <a:solidFill>
                            <a:srgbClr val="FFFFFF"/>
                          </a:solidFill>
                          <a:latin typeface="Euphemia"/>
                          <a:cs typeface="Euphemia"/>
                        </a:rPr>
                        <a:t>VE </a:t>
                      </a:r>
                      <a:r>
                        <a:rPr dirty="0" sz="1050" b="1">
                          <a:solidFill>
                            <a:srgbClr val="FFFFFF"/>
                          </a:solidFill>
                          <a:latin typeface="Euphemia"/>
                          <a:cs typeface="Euphemia"/>
                        </a:rPr>
                        <a:t>TASARIMIN</a:t>
                      </a:r>
                      <a:r>
                        <a:rPr dirty="0" sz="1050" spc="-210" b="1">
                          <a:solidFill>
                            <a:srgbClr val="FFFFFF"/>
                          </a:solidFill>
                          <a:latin typeface="Euphemia"/>
                          <a:cs typeface="Euphemia"/>
                        </a:rPr>
                        <a:t> </a:t>
                      </a:r>
                      <a:r>
                        <a:rPr dirty="0" sz="1050" spc="-5" b="1">
                          <a:solidFill>
                            <a:srgbClr val="FFFFFF"/>
                          </a:solidFill>
                          <a:latin typeface="Euphemia"/>
                          <a:cs typeface="Euphemia"/>
                        </a:rPr>
                        <a:t>TEMELLER</a:t>
                      </a:r>
                      <a:r>
                        <a:rPr dirty="0" sz="105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İ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647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14743"/>
                    </a:solidFill>
                  </a:tcPr>
                </a:tc>
                <a:tc>
                  <a:txBody>
                    <a:bodyPr/>
                    <a:lstStyle/>
                    <a:p>
                      <a:pPr marL="21653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050" spc="-5">
                          <a:solidFill>
                            <a:srgbClr val="514743"/>
                          </a:solidFill>
                          <a:latin typeface="Euphemia"/>
                          <a:cs typeface="Euphemia"/>
                        </a:rPr>
                        <a:t>1. </a:t>
                      </a:r>
                      <a:r>
                        <a:rPr dirty="0" sz="1050" spc="-5">
                          <a:solidFill>
                            <a:srgbClr val="514743"/>
                          </a:solidFill>
                          <a:latin typeface="Arial"/>
                          <a:cs typeface="Arial"/>
                        </a:rPr>
                        <a:t>İ</a:t>
                      </a:r>
                      <a:r>
                        <a:rPr dirty="0" sz="1050" spc="-5">
                          <a:solidFill>
                            <a:srgbClr val="514743"/>
                          </a:solidFill>
                          <a:latin typeface="Euphemia"/>
                          <a:cs typeface="Euphemia"/>
                        </a:rPr>
                        <a:t>novatif Dü</a:t>
                      </a:r>
                      <a:r>
                        <a:rPr dirty="0" sz="1050" spc="-5">
                          <a:solidFill>
                            <a:srgbClr val="514743"/>
                          </a:solidFill>
                          <a:latin typeface="Arial"/>
                          <a:cs typeface="Arial"/>
                        </a:rPr>
                        <a:t>ş</a:t>
                      </a:r>
                      <a:r>
                        <a:rPr dirty="0" sz="1050" spc="-5">
                          <a:solidFill>
                            <a:srgbClr val="514743"/>
                          </a:solidFill>
                          <a:latin typeface="Euphemia"/>
                          <a:cs typeface="Euphemia"/>
                        </a:rPr>
                        <a:t>üncenin Geli</a:t>
                      </a:r>
                      <a:r>
                        <a:rPr dirty="0" sz="1050" spc="-5">
                          <a:solidFill>
                            <a:srgbClr val="514743"/>
                          </a:solidFill>
                          <a:latin typeface="Arial"/>
                          <a:cs typeface="Arial"/>
                        </a:rPr>
                        <a:t>ş</a:t>
                      </a:r>
                      <a:r>
                        <a:rPr dirty="0" sz="1050" spc="-5">
                          <a:solidFill>
                            <a:srgbClr val="514743"/>
                          </a:solidFill>
                          <a:latin typeface="Euphemia"/>
                          <a:cs typeface="Euphemia"/>
                        </a:rPr>
                        <a:t>tirilmesi </a:t>
                      </a:r>
                      <a:r>
                        <a:rPr dirty="0" sz="1050">
                          <a:solidFill>
                            <a:srgbClr val="514743"/>
                          </a:solidFill>
                          <a:latin typeface="Euphemia"/>
                          <a:cs typeface="Euphemia"/>
                        </a:rPr>
                        <a:t>ve </a:t>
                      </a:r>
                      <a:r>
                        <a:rPr dirty="0" sz="1050" spc="-5">
                          <a:solidFill>
                            <a:srgbClr val="514743"/>
                          </a:solidFill>
                          <a:latin typeface="Euphemia"/>
                          <a:cs typeface="Euphemia"/>
                        </a:rPr>
                        <a:t>Fikirlerin</a:t>
                      </a:r>
                      <a:r>
                        <a:rPr dirty="0" sz="1050" spc="-90">
                          <a:solidFill>
                            <a:srgbClr val="514743"/>
                          </a:solidFill>
                          <a:latin typeface="Euphemia"/>
                          <a:cs typeface="Euphemia"/>
                        </a:rPr>
                        <a:t> </a:t>
                      </a:r>
                      <a:r>
                        <a:rPr dirty="0" sz="1050">
                          <a:solidFill>
                            <a:srgbClr val="514743"/>
                          </a:solidFill>
                          <a:latin typeface="Euphemia"/>
                          <a:cs typeface="Euphemia"/>
                        </a:rPr>
                        <a:t>Korunması</a:t>
                      </a:r>
                      <a:endParaRPr sz="1050">
                        <a:latin typeface="Euphemia"/>
                        <a:cs typeface="Euphemia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72834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dirty="0" sz="1050">
                          <a:solidFill>
                            <a:srgbClr val="514743"/>
                          </a:solidFill>
                          <a:latin typeface="Euphemia"/>
                          <a:cs typeface="Euphemia"/>
                        </a:rPr>
                        <a:t>6</a:t>
                      </a:r>
                      <a:endParaRPr sz="1050">
                        <a:latin typeface="Euphemia"/>
                        <a:cs typeface="Euphemia"/>
                      </a:endParaRPr>
                    </a:p>
                  </a:txBody>
                  <a:tcPr marL="0" marR="0" marB="0" marT="647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9E9"/>
                    </a:solidFill>
                  </a:tcPr>
                </a:tc>
              </a:tr>
              <a:tr h="33972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10185">
                        <a:lnSpc>
                          <a:spcPct val="100000"/>
                        </a:lnSpc>
                      </a:pPr>
                      <a:r>
                        <a:rPr dirty="0" sz="1050" spc="0" b="1">
                          <a:solidFill>
                            <a:srgbClr val="FFFFFF"/>
                          </a:solidFill>
                          <a:latin typeface="Euphemia"/>
                          <a:cs typeface="Euphemia"/>
                        </a:rPr>
                        <a:t>B. </a:t>
                      </a:r>
                      <a:r>
                        <a:rPr dirty="0" sz="1050" b="1">
                          <a:solidFill>
                            <a:srgbClr val="FFFFFF"/>
                          </a:solidFill>
                          <a:latin typeface="Euphemia"/>
                          <a:cs typeface="Euphemia"/>
                        </a:rPr>
                        <a:t>TASARIM SÜREC</a:t>
                      </a:r>
                      <a:r>
                        <a:rPr dirty="0" sz="10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İ </a:t>
                      </a:r>
                      <a:r>
                        <a:rPr dirty="0" sz="1050" spc="0" b="1">
                          <a:solidFill>
                            <a:srgbClr val="FFFFFF"/>
                          </a:solidFill>
                          <a:latin typeface="Euphemia"/>
                          <a:cs typeface="Euphemia"/>
                        </a:rPr>
                        <a:t>VE</a:t>
                      </a:r>
                      <a:r>
                        <a:rPr dirty="0" sz="1050" spc="-215" b="1">
                          <a:solidFill>
                            <a:srgbClr val="FFFFFF"/>
                          </a:solidFill>
                          <a:latin typeface="Euphemia"/>
                          <a:cs typeface="Euphemia"/>
                        </a:rPr>
                        <a:t> </a:t>
                      </a:r>
                      <a:r>
                        <a:rPr dirty="0" sz="1050" b="1">
                          <a:solidFill>
                            <a:srgbClr val="FFFFFF"/>
                          </a:solidFill>
                          <a:latin typeface="Euphemia"/>
                          <a:cs typeface="Euphemia"/>
                        </a:rPr>
                        <a:t>TANITIM</a:t>
                      </a:r>
                      <a:endParaRPr sz="1050">
                        <a:latin typeface="Euphemia"/>
                        <a:cs typeface="Euphemia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14743"/>
                    </a:solidFill>
                  </a:tcPr>
                </a:tc>
                <a:tc>
                  <a:txBody>
                    <a:bodyPr/>
                    <a:lstStyle/>
                    <a:p>
                      <a:pPr marL="21653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1050">
                          <a:solidFill>
                            <a:srgbClr val="514743"/>
                          </a:solidFill>
                          <a:latin typeface="Euphemia"/>
                          <a:cs typeface="Euphemia"/>
                        </a:rPr>
                        <a:t>1. </a:t>
                      </a:r>
                      <a:r>
                        <a:rPr dirty="0" sz="1050" spc="-5">
                          <a:solidFill>
                            <a:srgbClr val="514743"/>
                          </a:solidFill>
                          <a:latin typeface="Euphemia"/>
                          <a:cs typeface="Euphemia"/>
                        </a:rPr>
                        <a:t>Bilgisayar </a:t>
                      </a:r>
                      <a:r>
                        <a:rPr dirty="0" sz="1050">
                          <a:solidFill>
                            <a:srgbClr val="514743"/>
                          </a:solidFill>
                          <a:latin typeface="Euphemia"/>
                          <a:cs typeface="Euphemia"/>
                        </a:rPr>
                        <a:t>Destekli Tasarım ve Akıllı</a:t>
                      </a:r>
                      <a:r>
                        <a:rPr dirty="0" sz="1050" spc="-155">
                          <a:solidFill>
                            <a:srgbClr val="514743"/>
                          </a:solidFill>
                          <a:latin typeface="Euphemia"/>
                          <a:cs typeface="Euphemia"/>
                        </a:rPr>
                        <a:t> </a:t>
                      </a:r>
                      <a:r>
                        <a:rPr dirty="0" sz="1050" spc="-5">
                          <a:solidFill>
                            <a:srgbClr val="514743"/>
                          </a:solidFill>
                          <a:latin typeface="Euphemia"/>
                          <a:cs typeface="Euphemia"/>
                        </a:rPr>
                        <a:t>Ürünler</a:t>
                      </a:r>
                      <a:endParaRPr sz="1050">
                        <a:latin typeface="Euphemia"/>
                        <a:cs typeface="Euphemia"/>
                      </a:endParaRPr>
                    </a:p>
                  </a:txBody>
                  <a:tcPr marL="0" marR="0" marB="0" marT="654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FCF"/>
                    </a:solidFill>
                  </a:tcPr>
                </a:tc>
                <a:tc>
                  <a:txBody>
                    <a:bodyPr/>
                    <a:lstStyle/>
                    <a:p>
                      <a:pPr marL="72834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1050">
                          <a:solidFill>
                            <a:srgbClr val="514743"/>
                          </a:solidFill>
                          <a:latin typeface="Euphemia"/>
                          <a:cs typeface="Euphemia"/>
                        </a:rPr>
                        <a:t>5</a:t>
                      </a:r>
                      <a:endParaRPr sz="1050">
                        <a:latin typeface="Euphemia"/>
                        <a:cs typeface="Euphemia"/>
                      </a:endParaRPr>
                    </a:p>
                  </a:txBody>
                  <a:tcPr marL="0" marR="0" marB="0" marT="654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FCF"/>
                    </a:solidFill>
                  </a:tcPr>
                </a:tc>
              </a:tr>
              <a:tr h="33972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14743"/>
                    </a:solidFill>
                  </a:tcPr>
                </a:tc>
                <a:tc>
                  <a:txBody>
                    <a:bodyPr/>
                    <a:lstStyle/>
                    <a:p>
                      <a:pPr marL="21653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dirty="0" sz="1050" spc="-5">
                          <a:solidFill>
                            <a:srgbClr val="514743"/>
                          </a:solidFill>
                          <a:latin typeface="Euphemia"/>
                          <a:cs typeface="Euphemia"/>
                        </a:rPr>
                        <a:t>2. </a:t>
                      </a:r>
                      <a:r>
                        <a:rPr dirty="0" sz="1050">
                          <a:solidFill>
                            <a:srgbClr val="514743"/>
                          </a:solidFill>
                          <a:latin typeface="Euphemia"/>
                          <a:cs typeface="Euphemia"/>
                        </a:rPr>
                        <a:t>Tanıtım ve</a:t>
                      </a:r>
                      <a:r>
                        <a:rPr dirty="0" sz="1050" spc="-45">
                          <a:solidFill>
                            <a:srgbClr val="514743"/>
                          </a:solidFill>
                          <a:latin typeface="Euphemia"/>
                          <a:cs typeface="Euphemia"/>
                        </a:rPr>
                        <a:t> </a:t>
                      </a:r>
                      <a:r>
                        <a:rPr dirty="0" sz="1050">
                          <a:solidFill>
                            <a:srgbClr val="514743"/>
                          </a:solidFill>
                          <a:latin typeface="Euphemia"/>
                          <a:cs typeface="Euphemia"/>
                        </a:rPr>
                        <a:t>Pazarlama</a:t>
                      </a:r>
                      <a:endParaRPr sz="1050">
                        <a:latin typeface="Euphemia"/>
                        <a:cs typeface="Euphemia"/>
                      </a:endParaRPr>
                    </a:p>
                  </a:txBody>
                  <a:tcPr marL="0" marR="0" marB="0" marT="647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72834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dirty="0" sz="1050">
                          <a:solidFill>
                            <a:srgbClr val="514743"/>
                          </a:solidFill>
                          <a:latin typeface="Euphemia"/>
                          <a:cs typeface="Euphemia"/>
                        </a:rPr>
                        <a:t>2</a:t>
                      </a:r>
                      <a:endParaRPr sz="1050">
                        <a:latin typeface="Euphemia"/>
                        <a:cs typeface="Euphemia"/>
                      </a:endParaRPr>
                    </a:p>
                  </a:txBody>
                  <a:tcPr marL="0" marR="0" marB="0" marT="647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9E9"/>
                    </a:solidFill>
                  </a:tcPr>
                </a:tc>
              </a:tr>
              <a:tr h="339725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10185">
                        <a:lnSpc>
                          <a:spcPct val="100000"/>
                        </a:lnSpc>
                      </a:pPr>
                      <a:r>
                        <a:rPr dirty="0" sz="1050" b="1">
                          <a:solidFill>
                            <a:srgbClr val="FFFFFF"/>
                          </a:solidFill>
                          <a:latin typeface="Euphemia"/>
                          <a:cs typeface="Euphemia"/>
                        </a:rPr>
                        <a:t>C. YAPILI </a:t>
                      </a:r>
                      <a:r>
                        <a:rPr dirty="0" sz="1050" spc="0" b="1">
                          <a:solidFill>
                            <a:srgbClr val="FFFFFF"/>
                          </a:solidFill>
                          <a:latin typeface="Euphemia"/>
                          <a:cs typeface="Euphemia"/>
                        </a:rPr>
                        <a:t>ÇEVRE VE</a:t>
                      </a:r>
                      <a:r>
                        <a:rPr dirty="0" sz="1050" spc="-170" b="1">
                          <a:solidFill>
                            <a:srgbClr val="FFFFFF"/>
                          </a:solidFill>
                          <a:latin typeface="Euphemia"/>
                          <a:cs typeface="Euphemia"/>
                        </a:rPr>
                        <a:t> </a:t>
                      </a:r>
                      <a:r>
                        <a:rPr dirty="0" sz="1050" b="1">
                          <a:solidFill>
                            <a:srgbClr val="FFFFFF"/>
                          </a:solidFill>
                          <a:latin typeface="Euphemia"/>
                          <a:cs typeface="Euphemia"/>
                        </a:rPr>
                        <a:t>ÜRÜN</a:t>
                      </a:r>
                      <a:endParaRPr sz="1050">
                        <a:latin typeface="Euphemia"/>
                        <a:cs typeface="Euphemi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14743"/>
                    </a:solidFill>
                  </a:tcPr>
                </a:tc>
                <a:tc>
                  <a:txBody>
                    <a:bodyPr/>
                    <a:lstStyle/>
                    <a:p>
                      <a:pPr marL="21653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1050" spc="-5">
                          <a:solidFill>
                            <a:srgbClr val="514743"/>
                          </a:solidFill>
                          <a:latin typeface="Euphemia"/>
                          <a:cs typeface="Euphemia"/>
                        </a:rPr>
                        <a:t>1. </a:t>
                      </a:r>
                      <a:r>
                        <a:rPr dirty="0" sz="1050">
                          <a:solidFill>
                            <a:srgbClr val="514743"/>
                          </a:solidFill>
                          <a:latin typeface="Euphemia"/>
                          <a:cs typeface="Euphemia"/>
                        </a:rPr>
                        <a:t>Görsel </a:t>
                      </a:r>
                      <a:r>
                        <a:rPr dirty="0" sz="1050" spc="-5">
                          <a:solidFill>
                            <a:srgbClr val="514743"/>
                          </a:solidFill>
                          <a:latin typeface="Arial"/>
                          <a:cs typeface="Arial"/>
                        </a:rPr>
                        <a:t>İ</a:t>
                      </a:r>
                      <a:r>
                        <a:rPr dirty="0" sz="1050" spc="-5">
                          <a:solidFill>
                            <a:srgbClr val="514743"/>
                          </a:solidFill>
                          <a:latin typeface="Euphemia"/>
                          <a:cs typeface="Euphemia"/>
                        </a:rPr>
                        <a:t>leti</a:t>
                      </a:r>
                      <a:r>
                        <a:rPr dirty="0" sz="1050" spc="-5">
                          <a:solidFill>
                            <a:srgbClr val="514743"/>
                          </a:solidFill>
                          <a:latin typeface="Arial"/>
                          <a:cs typeface="Arial"/>
                        </a:rPr>
                        <a:t>ş</a:t>
                      </a:r>
                      <a:r>
                        <a:rPr dirty="0" sz="1050" spc="-5">
                          <a:solidFill>
                            <a:srgbClr val="514743"/>
                          </a:solidFill>
                          <a:latin typeface="Euphemia"/>
                          <a:cs typeface="Euphemia"/>
                        </a:rPr>
                        <a:t>im</a:t>
                      </a:r>
                      <a:r>
                        <a:rPr dirty="0" sz="1050" spc="-70">
                          <a:solidFill>
                            <a:srgbClr val="514743"/>
                          </a:solidFill>
                          <a:latin typeface="Euphemia"/>
                          <a:cs typeface="Euphemia"/>
                        </a:rPr>
                        <a:t> </a:t>
                      </a:r>
                      <a:r>
                        <a:rPr dirty="0" sz="1050">
                          <a:solidFill>
                            <a:srgbClr val="514743"/>
                          </a:solidFill>
                          <a:latin typeface="Euphemia"/>
                          <a:cs typeface="Euphemia"/>
                        </a:rPr>
                        <a:t>Tasarımı</a:t>
                      </a:r>
                      <a:endParaRPr sz="1050">
                        <a:latin typeface="Euphemia"/>
                        <a:cs typeface="Euphemia"/>
                      </a:endParaRPr>
                    </a:p>
                  </a:txBody>
                  <a:tcPr marL="0" marR="0" marB="0" marT="654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FCF"/>
                    </a:solidFill>
                  </a:tcPr>
                </a:tc>
                <a:tc>
                  <a:txBody>
                    <a:bodyPr/>
                    <a:lstStyle/>
                    <a:p>
                      <a:pPr marL="72834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1050">
                          <a:solidFill>
                            <a:srgbClr val="514743"/>
                          </a:solidFill>
                          <a:latin typeface="Euphemia"/>
                          <a:cs typeface="Euphemia"/>
                        </a:rPr>
                        <a:t>7</a:t>
                      </a:r>
                      <a:endParaRPr sz="1050">
                        <a:latin typeface="Euphemia"/>
                        <a:cs typeface="Euphemia"/>
                      </a:endParaRPr>
                    </a:p>
                  </a:txBody>
                  <a:tcPr marL="0" marR="0" marB="0" marT="654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FCF"/>
                    </a:solidFill>
                  </a:tcPr>
                </a:tc>
              </a:tr>
              <a:tr h="34099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14743"/>
                    </a:solidFill>
                  </a:tcPr>
                </a:tc>
                <a:tc>
                  <a:txBody>
                    <a:bodyPr/>
                    <a:lstStyle/>
                    <a:p>
                      <a:pPr marL="21653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dirty="0" sz="1050" spc="-5">
                          <a:solidFill>
                            <a:srgbClr val="514743"/>
                          </a:solidFill>
                          <a:latin typeface="Euphemia"/>
                          <a:cs typeface="Euphemia"/>
                        </a:rPr>
                        <a:t>2. Ürün</a:t>
                      </a:r>
                      <a:r>
                        <a:rPr dirty="0" sz="1050" spc="-20">
                          <a:solidFill>
                            <a:srgbClr val="514743"/>
                          </a:solidFill>
                          <a:latin typeface="Euphemia"/>
                          <a:cs typeface="Euphemia"/>
                        </a:rPr>
                        <a:t> </a:t>
                      </a:r>
                      <a:r>
                        <a:rPr dirty="0" sz="1050">
                          <a:solidFill>
                            <a:srgbClr val="514743"/>
                          </a:solidFill>
                          <a:latin typeface="Euphemia"/>
                          <a:cs typeface="Euphemia"/>
                        </a:rPr>
                        <a:t>Geli</a:t>
                      </a:r>
                      <a:r>
                        <a:rPr dirty="0" sz="1050">
                          <a:solidFill>
                            <a:srgbClr val="514743"/>
                          </a:solidFill>
                          <a:latin typeface="Arial"/>
                          <a:cs typeface="Arial"/>
                        </a:rPr>
                        <a:t>ş</a:t>
                      </a:r>
                      <a:r>
                        <a:rPr dirty="0" sz="1050">
                          <a:solidFill>
                            <a:srgbClr val="514743"/>
                          </a:solidFill>
                          <a:latin typeface="Euphemia"/>
                          <a:cs typeface="Euphemia"/>
                        </a:rPr>
                        <a:t>tirme</a:t>
                      </a:r>
                      <a:endParaRPr sz="1050">
                        <a:latin typeface="Euphemia"/>
                        <a:cs typeface="Euphemia"/>
                      </a:endParaRPr>
                    </a:p>
                  </a:txBody>
                  <a:tcPr marL="0" marR="0" marB="0" marT="660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72834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dirty="0" sz="1050">
                          <a:solidFill>
                            <a:srgbClr val="514743"/>
                          </a:solidFill>
                          <a:latin typeface="Euphemia"/>
                          <a:cs typeface="Euphemia"/>
                        </a:rPr>
                        <a:t>4</a:t>
                      </a:r>
                      <a:endParaRPr sz="1050">
                        <a:latin typeface="Euphemia"/>
                        <a:cs typeface="Euphemia"/>
                      </a:endParaRPr>
                    </a:p>
                  </a:txBody>
                  <a:tcPr marL="0" marR="0" marB="0" marT="660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9E9"/>
                    </a:solidFill>
                  </a:tcPr>
                </a:tc>
              </a:tr>
              <a:tr h="33972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14743"/>
                    </a:solidFill>
                  </a:tcPr>
                </a:tc>
                <a:tc>
                  <a:txBody>
                    <a:bodyPr/>
                    <a:lstStyle/>
                    <a:p>
                      <a:pPr marL="21653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1050" spc="-5">
                          <a:solidFill>
                            <a:srgbClr val="514743"/>
                          </a:solidFill>
                          <a:latin typeface="Euphemia"/>
                          <a:cs typeface="Euphemia"/>
                        </a:rPr>
                        <a:t>3. Mühendislik </a:t>
                      </a:r>
                      <a:r>
                        <a:rPr dirty="0" sz="1050">
                          <a:solidFill>
                            <a:srgbClr val="514743"/>
                          </a:solidFill>
                          <a:latin typeface="Euphemia"/>
                          <a:cs typeface="Euphemia"/>
                        </a:rPr>
                        <a:t>ve</a:t>
                      </a:r>
                      <a:r>
                        <a:rPr dirty="0" sz="1050" spc="-75">
                          <a:solidFill>
                            <a:srgbClr val="514743"/>
                          </a:solidFill>
                          <a:latin typeface="Euphemia"/>
                          <a:cs typeface="Euphemia"/>
                        </a:rPr>
                        <a:t> </a:t>
                      </a:r>
                      <a:r>
                        <a:rPr dirty="0" sz="1050">
                          <a:solidFill>
                            <a:srgbClr val="514743"/>
                          </a:solidFill>
                          <a:latin typeface="Euphemia"/>
                          <a:cs typeface="Euphemia"/>
                        </a:rPr>
                        <a:t>Tasarım</a:t>
                      </a:r>
                      <a:endParaRPr sz="1050">
                        <a:latin typeface="Euphemia"/>
                        <a:cs typeface="Euphemia"/>
                      </a:endParaRPr>
                    </a:p>
                  </a:txBody>
                  <a:tcPr marL="0" marR="0" marB="0" marT="654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FCF"/>
                    </a:solidFill>
                  </a:tcPr>
                </a:tc>
                <a:tc>
                  <a:txBody>
                    <a:bodyPr/>
                    <a:lstStyle/>
                    <a:p>
                      <a:pPr marL="72834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1050">
                          <a:solidFill>
                            <a:srgbClr val="514743"/>
                          </a:solidFill>
                          <a:latin typeface="Euphemia"/>
                          <a:cs typeface="Euphemia"/>
                        </a:rPr>
                        <a:t>4</a:t>
                      </a:r>
                      <a:endParaRPr sz="1050">
                        <a:latin typeface="Euphemia"/>
                        <a:cs typeface="Euphemia"/>
                      </a:endParaRPr>
                    </a:p>
                  </a:txBody>
                  <a:tcPr marL="0" marR="0" marB="0" marT="654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FCF"/>
                    </a:solidFill>
                  </a:tcPr>
                </a:tc>
              </a:tr>
              <a:tr h="33972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14743"/>
                    </a:solidFill>
                  </a:tcPr>
                </a:tc>
                <a:tc>
                  <a:txBody>
                    <a:bodyPr/>
                    <a:lstStyle/>
                    <a:p>
                      <a:pPr marL="21653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1050" spc="-5">
                          <a:solidFill>
                            <a:srgbClr val="514743"/>
                          </a:solidFill>
                          <a:latin typeface="Euphemia"/>
                          <a:cs typeface="Euphemia"/>
                        </a:rPr>
                        <a:t>4. </a:t>
                      </a:r>
                      <a:r>
                        <a:rPr dirty="0" sz="1050">
                          <a:solidFill>
                            <a:srgbClr val="514743"/>
                          </a:solidFill>
                          <a:latin typeface="Euphemia"/>
                          <a:cs typeface="Euphemia"/>
                        </a:rPr>
                        <a:t>Do</a:t>
                      </a:r>
                      <a:r>
                        <a:rPr dirty="0" sz="1050">
                          <a:solidFill>
                            <a:srgbClr val="514743"/>
                          </a:solidFill>
                          <a:latin typeface="Arial"/>
                          <a:cs typeface="Arial"/>
                        </a:rPr>
                        <a:t>ğ</a:t>
                      </a:r>
                      <a:r>
                        <a:rPr dirty="0" sz="1050">
                          <a:solidFill>
                            <a:srgbClr val="514743"/>
                          </a:solidFill>
                          <a:latin typeface="Euphemia"/>
                          <a:cs typeface="Euphemia"/>
                        </a:rPr>
                        <a:t>adan</a:t>
                      </a:r>
                      <a:r>
                        <a:rPr dirty="0" sz="1050" spc="-20">
                          <a:solidFill>
                            <a:srgbClr val="514743"/>
                          </a:solidFill>
                          <a:latin typeface="Euphemia"/>
                          <a:cs typeface="Euphemia"/>
                        </a:rPr>
                        <a:t> </a:t>
                      </a:r>
                      <a:r>
                        <a:rPr dirty="0" sz="1050">
                          <a:solidFill>
                            <a:srgbClr val="514743"/>
                          </a:solidFill>
                          <a:latin typeface="Euphemia"/>
                          <a:cs typeface="Euphemia"/>
                        </a:rPr>
                        <a:t>Tasarıma</a:t>
                      </a:r>
                      <a:endParaRPr sz="1050">
                        <a:latin typeface="Euphemia"/>
                        <a:cs typeface="Euphemia"/>
                      </a:endParaRPr>
                    </a:p>
                  </a:txBody>
                  <a:tcPr marL="0" marR="0" marB="0" marT="654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72834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1050">
                          <a:solidFill>
                            <a:srgbClr val="514743"/>
                          </a:solidFill>
                          <a:latin typeface="Euphemia"/>
                          <a:cs typeface="Euphemia"/>
                        </a:rPr>
                        <a:t>3</a:t>
                      </a:r>
                      <a:endParaRPr sz="1050">
                        <a:latin typeface="Euphemia"/>
                        <a:cs typeface="Euphemia"/>
                      </a:endParaRPr>
                    </a:p>
                  </a:txBody>
                  <a:tcPr marL="0" marR="0" marB="0" marT="654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9E9"/>
                    </a:solidFill>
                  </a:tcPr>
                </a:tc>
              </a:tr>
              <a:tr h="339090"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1050" b="1">
                          <a:solidFill>
                            <a:srgbClr val="FFFFFF"/>
                          </a:solidFill>
                          <a:latin typeface="Euphemia"/>
                          <a:cs typeface="Euphemia"/>
                        </a:rPr>
                        <a:t>Ç. </a:t>
                      </a:r>
                      <a:r>
                        <a:rPr dirty="0" sz="105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İ</a:t>
                      </a:r>
                      <a:r>
                        <a:rPr dirty="0" sz="1050" spc="-5" b="1">
                          <a:solidFill>
                            <a:srgbClr val="FFFFFF"/>
                          </a:solidFill>
                          <a:latin typeface="Euphemia"/>
                          <a:cs typeface="Euphemia"/>
                        </a:rPr>
                        <a:t>HT</a:t>
                      </a:r>
                      <a:r>
                        <a:rPr dirty="0" sz="105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İ</a:t>
                      </a:r>
                      <a:r>
                        <a:rPr dirty="0" sz="1050" spc="-5" b="1">
                          <a:solidFill>
                            <a:srgbClr val="FFFFFF"/>
                          </a:solidFill>
                          <a:latin typeface="Euphemia"/>
                          <a:cs typeface="Euphemia"/>
                        </a:rPr>
                        <a:t>YAÇLAR </a:t>
                      </a:r>
                      <a:r>
                        <a:rPr dirty="0" sz="1050" spc="0" b="1">
                          <a:solidFill>
                            <a:srgbClr val="FFFFFF"/>
                          </a:solidFill>
                          <a:latin typeface="Euphemia"/>
                          <a:cs typeface="Euphemia"/>
                        </a:rPr>
                        <a:t>VE</a:t>
                      </a:r>
                      <a:r>
                        <a:rPr dirty="0" sz="1050" spc="-80" b="1">
                          <a:solidFill>
                            <a:srgbClr val="FFFFFF"/>
                          </a:solidFill>
                          <a:latin typeface="Euphemia"/>
                          <a:cs typeface="Euphemia"/>
                        </a:rPr>
                        <a:t> </a:t>
                      </a:r>
                      <a:r>
                        <a:rPr dirty="0" sz="1050" spc="-5" b="1">
                          <a:solidFill>
                            <a:srgbClr val="FFFFFF"/>
                          </a:solidFill>
                          <a:latin typeface="Euphemia"/>
                          <a:cs typeface="Euphemia"/>
                        </a:rPr>
                        <a:t>YEN</a:t>
                      </a:r>
                      <a:r>
                        <a:rPr dirty="0" sz="105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İ</a:t>
                      </a:r>
                      <a:r>
                        <a:rPr dirty="0" sz="1050" spc="-5" b="1">
                          <a:solidFill>
                            <a:srgbClr val="FFFFFF"/>
                          </a:solidFill>
                          <a:latin typeface="Euphemia"/>
                          <a:cs typeface="Euphemia"/>
                        </a:rPr>
                        <a:t>L</a:t>
                      </a:r>
                      <a:r>
                        <a:rPr dirty="0" sz="105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İ</a:t>
                      </a:r>
                      <a:r>
                        <a:rPr dirty="0" sz="1050" spc="-5" b="1">
                          <a:solidFill>
                            <a:srgbClr val="FFFFFF"/>
                          </a:solidFill>
                          <a:latin typeface="Euphemia"/>
                          <a:cs typeface="Euphemia"/>
                        </a:rPr>
                        <a:t>KÇ</a:t>
                      </a:r>
                      <a:r>
                        <a:rPr dirty="0" sz="105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İ</a:t>
                      </a:r>
                      <a:r>
                        <a:rPr dirty="0" sz="1050" spc="-5" b="1">
                          <a:solidFill>
                            <a:srgbClr val="FFFFFF"/>
                          </a:solidFill>
                          <a:latin typeface="Euphemia"/>
                          <a:cs typeface="Euphemia"/>
                        </a:rPr>
                        <a:t>L</a:t>
                      </a:r>
                      <a:r>
                        <a:rPr dirty="0" sz="105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İ</a:t>
                      </a:r>
                      <a:r>
                        <a:rPr dirty="0" sz="1050" spc="-5" b="1">
                          <a:solidFill>
                            <a:srgbClr val="FFFFFF"/>
                          </a:solidFill>
                          <a:latin typeface="Euphemia"/>
                          <a:cs typeface="Euphemia"/>
                        </a:rPr>
                        <a:t>K</a:t>
                      </a:r>
                      <a:endParaRPr sz="1050">
                        <a:latin typeface="Euphemia"/>
                        <a:cs typeface="Euphemia"/>
                      </a:endParaRPr>
                    </a:p>
                  </a:txBody>
                  <a:tcPr marL="0" marR="0" marB="0" marT="654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14743"/>
                    </a:solidFill>
                  </a:tcPr>
                </a:tc>
                <a:tc>
                  <a:txBody>
                    <a:bodyPr/>
                    <a:lstStyle/>
                    <a:p>
                      <a:pPr marL="21653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1050" spc="-5">
                          <a:solidFill>
                            <a:srgbClr val="514743"/>
                          </a:solidFill>
                          <a:latin typeface="Euphemia"/>
                          <a:cs typeface="Euphemia"/>
                        </a:rPr>
                        <a:t>1. </a:t>
                      </a:r>
                      <a:r>
                        <a:rPr dirty="0" sz="1050">
                          <a:solidFill>
                            <a:srgbClr val="514743"/>
                          </a:solidFill>
                          <a:latin typeface="Euphemia"/>
                          <a:cs typeface="Euphemia"/>
                        </a:rPr>
                        <a:t>Ula</a:t>
                      </a:r>
                      <a:r>
                        <a:rPr dirty="0" sz="1050">
                          <a:solidFill>
                            <a:srgbClr val="514743"/>
                          </a:solidFill>
                          <a:latin typeface="Arial"/>
                          <a:cs typeface="Arial"/>
                        </a:rPr>
                        <a:t>ş</a:t>
                      </a:r>
                      <a:r>
                        <a:rPr dirty="0" sz="1050">
                          <a:solidFill>
                            <a:srgbClr val="514743"/>
                          </a:solidFill>
                          <a:latin typeface="Euphemia"/>
                          <a:cs typeface="Euphemia"/>
                        </a:rPr>
                        <a:t>ım</a:t>
                      </a:r>
                      <a:r>
                        <a:rPr dirty="0" sz="1050" spc="-35">
                          <a:solidFill>
                            <a:srgbClr val="514743"/>
                          </a:solidFill>
                          <a:latin typeface="Euphemia"/>
                          <a:cs typeface="Euphemia"/>
                        </a:rPr>
                        <a:t> </a:t>
                      </a:r>
                      <a:r>
                        <a:rPr dirty="0" sz="1050" spc="-5">
                          <a:solidFill>
                            <a:srgbClr val="514743"/>
                          </a:solidFill>
                          <a:latin typeface="Euphemia"/>
                          <a:cs typeface="Euphemia"/>
                        </a:rPr>
                        <a:t>Teknolojileri</a:t>
                      </a:r>
                      <a:endParaRPr sz="1050">
                        <a:latin typeface="Euphemia"/>
                        <a:cs typeface="Euphemia"/>
                      </a:endParaRPr>
                    </a:p>
                  </a:txBody>
                  <a:tcPr marL="0" marR="0" marB="0" marT="654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FCF"/>
                    </a:solidFill>
                  </a:tcPr>
                </a:tc>
                <a:tc>
                  <a:txBody>
                    <a:bodyPr/>
                    <a:lstStyle/>
                    <a:p>
                      <a:pPr marL="72834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1050">
                          <a:solidFill>
                            <a:srgbClr val="514743"/>
                          </a:solidFill>
                          <a:latin typeface="Euphemia"/>
                          <a:cs typeface="Euphemia"/>
                        </a:rPr>
                        <a:t>3</a:t>
                      </a:r>
                      <a:endParaRPr sz="1050">
                        <a:latin typeface="Euphemia"/>
                        <a:cs typeface="Euphemia"/>
                      </a:endParaRPr>
                    </a:p>
                  </a:txBody>
                  <a:tcPr marL="0" marR="0" marB="0" marT="654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FCF"/>
                    </a:solidFill>
                  </a:tcPr>
                </a:tc>
              </a:tr>
              <a:tr h="33972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10185">
                        <a:lnSpc>
                          <a:spcPct val="100000"/>
                        </a:lnSpc>
                      </a:pPr>
                      <a:r>
                        <a:rPr dirty="0" sz="1050" b="1">
                          <a:solidFill>
                            <a:srgbClr val="FFFFFF"/>
                          </a:solidFill>
                          <a:latin typeface="Euphemia"/>
                          <a:cs typeface="Euphemia"/>
                        </a:rPr>
                        <a:t>D. TASARIM VE </a:t>
                      </a:r>
                      <a:r>
                        <a:rPr dirty="0" sz="1050" spc="-5" b="1">
                          <a:solidFill>
                            <a:srgbClr val="FFFFFF"/>
                          </a:solidFill>
                          <a:latin typeface="Euphemia"/>
                          <a:cs typeface="Euphemia"/>
                        </a:rPr>
                        <a:t>TEKNOLOJ</a:t>
                      </a:r>
                      <a:r>
                        <a:rPr dirty="0" sz="105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İ</a:t>
                      </a:r>
                      <a:r>
                        <a:rPr dirty="0" sz="1050" spc="-5" b="1">
                          <a:solidFill>
                            <a:srgbClr val="FFFFFF"/>
                          </a:solidFill>
                          <a:latin typeface="Euphemia"/>
                          <a:cs typeface="Euphemia"/>
                        </a:rPr>
                        <a:t>K</a:t>
                      </a:r>
                      <a:r>
                        <a:rPr dirty="0" sz="1050" spc="-130" b="1">
                          <a:solidFill>
                            <a:srgbClr val="FFFFFF"/>
                          </a:solidFill>
                          <a:latin typeface="Euphemia"/>
                          <a:cs typeface="Euphemia"/>
                        </a:rPr>
                        <a:t> </a:t>
                      </a:r>
                      <a:r>
                        <a:rPr dirty="0" sz="1050" spc="0" b="1">
                          <a:solidFill>
                            <a:srgbClr val="FFFFFF"/>
                          </a:solidFill>
                          <a:latin typeface="Euphemia"/>
                          <a:cs typeface="Euphemia"/>
                        </a:rPr>
                        <a:t>ÇÖZÜM</a:t>
                      </a:r>
                      <a:endParaRPr sz="1050">
                        <a:latin typeface="Euphemia"/>
                        <a:cs typeface="Euphemia"/>
                      </a:endParaRPr>
                    </a:p>
                  </a:txBody>
                  <a:tcPr marL="0" marR="0" marB="0" marT="19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14743"/>
                    </a:solidFill>
                  </a:tcPr>
                </a:tc>
                <a:tc>
                  <a:txBody>
                    <a:bodyPr/>
                    <a:lstStyle/>
                    <a:p>
                      <a:pPr marL="21653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dirty="0" sz="1050" spc="-5">
                          <a:solidFill>
                            <a:srgbClr val="514743"/>
                          </a:solidFill>
                          <a:latin typeface="Euphemia"/>
                          <a:cs typeface="Euphemia"/>
                        </a:rPr>
                        <a:t>1. </a:t>
                      </a:r>
                      <a:r>
                        <a:rPr dirty="0" sz="1050">
                          <a:solidFill>
                            <a:srgbClr val="514743"/>
                          </a:solidFill>
                          <a:latin typeface="Euphemia"/>
                          <a:cs typeface="Euphemia"/>
                        </a:rPr>
                        <a:t>Özgün </a:t>
                      </a:r>
                      <a:r>
                        <a:rPr dirty="0" sz="1050" spc="-5">
                          <a:solidFill>
                            <a:srgbClr val="514743"/>
                          </a:solidFill>
                          <a:latin typeface="Euphemia"/>
                          <a:cs typeface="Euphemia"/>
                        </a:rPr>
                        <a:t>Ürünümü</a:t>
                      </a:r>
                      <a:r>
                        <a:rPr dirty="0" sz="1050" spc="-75">
                          <a:solidFill>
                            <a:srgbClr val="514743"/>
                          </a:solidFill>
                          <a:latin typeface="Euphemia"/>
                          <a:cs typeface="Euphemia"/>
                        </a:rPr>
                        <a:t> </a:t>
                      </a:r>
                      <a:r>
                        <a:rPr dirty="0" sz="1050">
                          <a:solidFill>
                            <a:srgbClr val="514743"/>
                          </a:solidFill>
                          <a:latin typeface="Euphemia"/>
                          <a:cs typeface="Euphemia"/>
                        </a:rPr>
                        <a:t>Tasarlıyorum</a:t>
                      </a:r>
                      <a:endParaRPr sz="1050">
                        <a:latin typeface="Euphemia"/>
                        <a:cs typeface="Euphemia"/>
                      </a:endParaRPr>
                    </a:p>
                  </a:txBody>
                  <a:tcPr marL="0" marR="0" marB="0" marT="660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72834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dirty="0" sz="1050">
                          <a:solidFill>
                            <a:srgbClr val="514743"/>
                          </a:solidFill>
                          <a:latin typeface="Euphemia"/>
                          <a:cs typeface="Euphemia"/>
                        </a:rPr>
                        <a:t>6</a:t>
                      </a:r>
                      <a:endParaRPr sz="1050">
                        <a:latin typeface="Euphemia"/>
                        <a:cs typeface="Euphemia"/>
                      </a:endParaRPr>
                    </a:p>
                  </a:txBody>
                  <a:tcPr marL="0" marR="0" marB="0" marT="660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9E9"/>
                    </a:solidFill>
                  </a:tcPr>
                </a:tc>
              </a:tr>
              <a:tr h="33972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9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14743"/>
                    </a:solidFill>
                  </a:tcPr>
                </a:tc>
                <a:tc>
                  <a:txBody>
                    <a:bodyPr/>
                    <a:lstStyle/>
                    <a:p>
                      <a:pPr marL="21653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dirty="0" sz="1050" spc="-5">
                          <a:solidFill>
                            <a:srgbClr val="514743"/>
                          </a:solidFill>
                          <a:latin typeface="Euphemia"/>
                          <a:cs typeface="Euphemia"/>
                        </a:rPr>
                        <a:t>2. </a:t>
                      </a:r>
                      <a:r>
                        <a:rPr dirty="0" sz="1050">
                          <a:solidFill>
                            <a:srgbClr val="514743"/>
                          </a:solidFill>
                          <a:latin typeface="Euphemia"/>
                          <a:cs typeface="Euphemia"/>
                        </a:rPr>
                        <a:t>Bunu Ben</a:t>
                      </a:r>
                      <a:r>
                        <a:rPr dirty="0" sz="1050" spc="-60">
                          <a:solidFill>
                            <a:srgbClr val="514743"/>
                          </a:solidFill>
                          <a:latin typeface="Euphemia"/>
                          <a:cs typeface="Euphemia"/>
                        </a:rPr>
                        <a:t> </a:t>
                      </a:r>
                      <a:r>
                        <a:rPr dirty="0" sz="1050" spc="-5">
                          <a:solidFill>
                            <a:srgbClr val="514743"/>
                          </a:solidFill>
                          <a:latin typeface="Euphemia"/>
                          <a:cs typeface="Euphemia"/>
                        </a:rPr>
                        <a:t>Yaptım</a:t>
                      </a:r>
                      <a:endParaRPr sz="1050">
                        <a:latin typeface="Euphemia"/>
                        <a:cs typeface="Euphemia"/>
                      </a:endParaRPr>
                    </a:p>
                  </a:txBody>
                  <a:tcPr marL="0" marR="0" marB="0" marT="660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FCF"/>
                    </a:solidFill>
                  </a:tcPr>
                </a:tc>
                <a:tc>
                  <a:txBody>
                    <a:bodyPr/>
                    <a:lstStyle/>
                    <a:p>
                      <a:pPr marL="72834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dirty="0" sz="1050">
                          <a:solidFill>
                            <a:srgbClr val="514743"/>
                          </a:solidFill>
                          <a:latin typeface="Euphemia"/>
                          <a:cs typeface="Euphemia"/>
                        </a:rPr>
                        <a:t>2</a:t>
                      </a:r>
                      <a:endParaRPr sz="1050">
                        <a:latin typeface="Euphemia"/>
                        <a:cs typeface="Euphemia"/>
                      </a:endParaRPr>
                    </a:p>
                  </a:txBody>
                  <a:tcPr marL="0" marR="0" marB="0" marT="660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FCF"/>
                    </a:solidFill>
                  </a:tcPr>
                </a:tc>
              </a:tr>
              <a:tr h="346710">
                <a:tc gridSpan="2"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1050" b="1">
                          <a:solidFill>
                            <a:srgbClr val="FFFFFF"/>
                          </a:solidFill>
                          <a:latin typeface="Euphemia"/>
                          <a:cs typeface="Euphemia"/>
                        </a:rPr>
                        <a:t>TOPLAM</a:t>
                      </a:r>
                      <a:endParaRPr sz="1050">
                        <a:latin typeface="Euphemia"/>
                        <a:cs typeface="Euphemia"/>
                      </a:endParaRPr>
                    </a:p>
                  </a:txBody>
                  <a:tcPr marL="0" marR="0" marB="0" marT="698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14743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8897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1050" spc="-5">
                          <a:solidFill>
                            <a:srgbClr val="514743"/>
                          </a:solidFill>
                          <a:latin typeface="Euphemia"/>
                          <a:cs typeface="Euphemia"/>
                        </a:rPr>
                        <a:t>42</a:t>
                      </a:r>
                      <a:endParaRPr sz="1050">
                        <a:latin typeface="Euphemia"/>
                        <a:cs typeface="Euphemia"/>
                      </a:endParaRPr>
                    </a:p>
                  </a:txBody>
                  <a:tcPr marL="0" marR="0" marB="0" marT="698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9E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504" y="663955"/>
            <a:ext cx="621728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latin typeface="Calibri"/>
                <a:cs typeface="Calibri"/>
              </a:rPr>
              <a:t>8.A. </a:t>
            </a:r>
            <a:r>
              <a:rPr dirty="0" sz="2800" spc="-15">
                <a:latin typeface="Calibri"/>
                <a:cs typeface="Calibri"/>
              </a:rPr>
              <a:t>TEKNOLOJİ </a:t>
            </a:r>
            <a:r>
              <a:rPr dirty="0" sz="2800" spc="-5">
                <a:latin typeface="Calibri"/>
                <a:cs typeface="Calibri"/>
              </a:rPr>
              <a:t>VE </a:t>
            </a:r>
            <a:r>
              <a:rPr dirty="0" sz="2800" spc="-35">
                <a:latin typeface="Calibri"/>
                <a:cs typeface="Calibri"/>
              </a:rPr>
              <a:t>TASARIMIN</a:t>
            </a:r>
            <a:r>
              <a:rPr dirty="0" sz="2800" spc="6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TEMELLERİ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296" y="5792430"/>
            <a:ext cx="953287" cy="956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04900" y="1600200"/>
            <a:ext cx="9982200" cy="2108835"/>
          </a:xfrm>
          <a:prstGeom prst="rect">
            <a:avLst/>
          </a:prstGeom>
          <a:ln w="9525">
            <a:solidFill>
              <a:srgbClr val="FFFFFF"/>
            </a:solidFill>
          </a:ln>
        </p:spPr>
        <p:txBody>
          <a:bodyPr wrap="square" lIns="0" tIns="29844" rIns="0" bIns="0" rtlCol="0" vert="horz">
            <a:spAutoFit/>
          </a:bodyPr>
          <a:lstStyle/>
          <a:p>
            <a:pPr marL="228600" marR="250190" indent="-228600">
              <a:lnSpc>
                <a:spcPct val="90000"/>
              </a:lnSpc>
              <a:spcBef>
                <a:spcPts val="234"/>
              </a:spcBef>
              <a:buFont typeface="Wingdings"/>
              <a:buChar char=""/>
              <a:tabLst>
                <a:tab pos="229235" algn="l"/>
              </a:tabLst>
            </a:pP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8. A. 1. </a:t>
            </a:r>
            <a:r>
              <a:rPr dirty="0" sz="2000" spc="-40" b="1">
                <a:solidFill>
                  <a:srgbClr val="514743"/>
                </a:solidFill>
                <a:latin typeface="Calibri"/>
                <a:cs typeface="Calibri"/>
              </a:rPr>
              <a:t>İNOVATİF 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DÜŞÜNCENİN GELİŞTİRİLMESİ VE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FİKİRLERİN </a:t>
            </a:r>
            <a:r>
              <a:rPr dirty="0" sz="2000" spc="-15" b="1">
                <a:solidFill>
                  <a:srgbClr val="514743"/>
                </a:solidFill>
                <a:latin typeface="Calibri"/>
                <a:cs typeface="Calibri"/>
              </a:rPr>
              <a:t>KORUNMASI.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Bu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ünitede  değişime olan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istek,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yeniliğe açıklık,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inovasyon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(yenilik) türleri,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AR-GE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(Araştırma-Geliştirme), 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sürdürülebilirlik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kavramları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,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özgün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fikirlerin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kullanım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hakları,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koruma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yöntemleri,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çeşitleri,  fikirlerin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patent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belgesi,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faydalı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model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belgesi,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marka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tescili, endüstriyel tasarım tescili ile 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korunmasının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teknolojik ilerlemeye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katkısı konularının öğretilmesi</a:t>
            </a:r>
            <a:r>
              <a:rPr dirty="0" sz="2000" spc="10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514743"/>
                </a:solidFill>
                <a:latin typeface="Calibri"/>
                <a:cs typeface="Calibri"/>
              </a:rPr>
              <a:t>amaçlanmıştır.</a:t>
            </a:r>
            <a:endParaRPr sz="2000">
              <a:latin typeface="Calibri"/>
              <a:cs typeface="Calibri"/>
            </a:endParaRPr>
          </a:p>
          <a:p>
            <a:pPr marL="228600" indent="-228600">
              <a:lnSpc>
                <a:spcPts val="2280"/>
              </a:lnSpc>
              <a:spcBef>
                <a:spcPts val="360"/>
              </a:spcBef>
              <a:buFont typeface="Wingdings"/>
              <a:buChar char=""/>
              <a:tabLst>
                <a:tab pos="229235" algn="l"/>
              </a:tabLst>
            </a:pP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Ayrıca inovasyonda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beş işlem basamağının (böl, </a:t>
            </a:r>
            <a:r>
              <a:rPr dirty="0" sz="2000" spc="-25">
                <a:solidFill>
                  <a:srgbClr val="514743"/>
                </a:solidFill>
                <a:latin typeface="Calibri"/>
                <a:cs typeface="Calibri"/>
              </a:rPr>
              <a:t>birleştir,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çıkart, çoğalt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simetriyi</a:t>
            </a:r>
            <a:r>
              <a:rPr dirty="0" sz="2000" spc="12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boz)</a:t>
            </a:r>
            <a:endParaRPr sz="2000">
              <a:latin typeface="Calibri"/>
              <a:cs typeface="Calibri"/>
            </a:endParaRPr>
          </a:p>
          <a:p>
            <a:pPr marL="228600">
              <a:lnSpc>
                <a:spcPts val="2280"/>
              </a:lnSpc>
            </a:pP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kullanımına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yer</a:t>
            </a:r>
            <a:r>
              <a:rPr dirty="0" sz="2000" spc="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35">
                <a:solidFill>
                  <a:srgbClr val="514743"/>
                </a:solidFill>
                <a:latin typeface="Calibri"/>
                <a:cs typeface="Calibri"/>
              </a:rPr>
              <a:t>verilir.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49902" y="6433210"/>
            <a:ext cx="30937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5">
                <a:solidFill>
                  <a:srgbClr val="9D8F87"/>
                </a:solidFill>
                <a:latin typeface="Euphemia"/>
                <a:cs typeface="Euphemia"/>
              </a:rPr>
              <a:t>Teknoloji</a:t>
            </a:r>
            <a:r>
              <a:rPr dirty="0" sz="1200" spc="-265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>
                <a:solidFill>
                  <a:srgbClr val="9D8F87"/>
                </a:solidFill>
                <a:latin typeface="Euphemia"/>
                <a:cs typeface="Euphemia"/>
              </a:rPr>
              <a:t>ve</a:t>
            </a:r>
            <a:r>
              <a:rPr dirty="0" sz="1200" spc="-254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25">
                <a:solidFill>
                  <a:srgbClr val="9D8F87"/>
                </a:solidFill>
                <a:latin typeface="Euphemia"/>
                <a:cs typeface="Euphemia"/>
              </a:rPr>
              <a:t>Tasarım</a:t>
            </a:r>
            <a:r>
              <a:rPr dirty="0" sz="1200" spc="-240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5">
                <a:solidFill>
                  <a:srgbClr val="9D8F87"/>
                </a:solidFill>
                <a:latin typeface="Euphemia"/>
                <a:cs typeface="Euphemia"/>
              </a:rPr>
              <a:t>Dersi</a:t>
            </a:r>
            <a:r>
              <a:rPr dirty="0" sz="1200" spc="-250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10">
                <a:solidFill>
                  <a:srgbClr val="9D8F87"/>
                </a:solidFill>
                <a:latin typeface="Euphemia"/>
                <a:cs typeface="Euphemia"/>
              </a:rPr>
              <a:t>Ö</a:t>
            </a:r>
            <a:r>
              <a:rPr dirty="0" sz="1200" spc="-10">
                <a:solidFill>
                  <a:srgbClr val="9D8F87"/>
                </a:solidFill>
                <a:latin typeface="Arial"/>
                <a:cs typeface="Arial"/>
              </a:rPr>
              <a:t>ğ</a:t>
            </a:r>
            <a:r>
              <a:rPr dirty="0" sz="1200" spc="-10">
                <a:solidFill>
                  <a:srgbClr val="9D8F87"/>
                </a:solidFill>
                <a:latin typeface="Euphemia"/>
                <a:cs typeface="Euphemia"/>
              </a:rPr>
              <a:t>retim</a:t>
            </a:r>
            <a:r>
              <a:rPr dirty="0" sz="1200" spc="-245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15">
                <a:solidFill>
                  <a:srgbClr val="9D8F87"/>
                </a:solidFill>
                <a:latin typeface="Euphemia"/>
                <a:cs typeface="Euphemia"/>
              </a:rPr>
              <a:t>Programı</a:t>
            </a:r>
            <a:endParaRPr sz="1200">
              <a:latin typeface="Euphemia"/>
              <a:cs typeface="Euphem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055986" y="76161"/>
            <a:ext cx="1890776" cy="11065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46072" y="3938536"/>
            <a:ext cx="2129536" cy="21877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79696" y="3552837"/>
            <a:ext cx="6690741" cy="26564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504" y="663955"/>
            <a:ext cx="621728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latin typeface="Calibri"/>
                <a:cs typeface="Calibri"/>
              </a:rPr>
              <a:t>8.A. </a:t>
            </a:r>
            <a:r>
              <a:rPr dirty="0" sz="2800" spc="-15">
                <a:latin typeface="Calibri"/>
                <a:cs typeface="Calibri"/>
              </a:rPr>
              <a:t>TEKNOLOJİ </a:t>
            </a:r>
            <a:r>
              <a:rPr dirty="0" sz="2800" spc="-5">
                <a:latin typeface="Calibri"/>
                <a:cs typeface="Calibri"/>
              </a:rPr>
              <a:t>VE </a:t>
            </a:r>
            <a:r>
              <a:rPr dirty="0" sz="2800" spc="-35">
                <a:latin typeface="Calibri"/>
                <a:cs typeface="Calibri"/>
              </a:rPr>
              <a:t>TASARIMIN</a:t>
            </a:r>
            <a:r>
              <a:rPr dirty="0" sz="2800" spc="6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TEMELLERİ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296" y="5792430"/>
            <a:ext cx="953287" cy="956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04900" y="1600200"/>
            <a:ext cx="9982200" cy="1277620"/>
          </a:xfrm>
          <a:prstGeom prst="rect">
            <a:avLst/>
          </a:prstGeom>
          <a:solidFill>
            <a:srgbClr val="FFFFF3"/>
          </a:solidFill>
          <a:ln w="9525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228600" indent="-228600">
              <a:lnSpc>
                <a:spcPts val="2395"/>
              </a:lnSpc>
              <a:buFont typeface="Wingdings"/>
              <a:buChar char=""/>
              <a:tabLst>
                <a:tab pos="229235" algn="l"/>
              </a:tabLst>
            </a:pPr>
            <a:r>
              <a:rPr dirty="0" sz="2000" spc="-45" b="1">
                <a:solidFill>
                  <a:srgbClr val="514743"/>
                </a:solidFill>
                <a:latin typeface="Calibri"/>
                <a:cs typeface="Calibri"/>
              </a:rPr>
              <a:t>TT.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8. A. 1. 1. </a:t>
            </a:r>
            <a:r>
              <a:rPr dirty="0" sz="2000" spc="-10" b="1">
                <a:solidFill>
                  <a:srgbClr val="514743"/>
                </a:solidFill>
                <a:latin typeface="Calibri"/>
                <a:cs typeface="Calibri"/>
              </a:rPr>
              <a:t>İnovasyon (yenilik) </a:t>
            </a:r>
            <a:r>
              <a:rPr dirty="0" sz="2000" spc="-15" b="1">
                <a:solidFill>
                  <a:srgbClr val="514743"/>
                </a:solidFill>
                <a:latin typeface="Calibri"/>
                <a:cs typeface="Calibri"/>
              </a:rPr>
              <a:t>kavramını</a:t>
            </a:r>
            <a:r>
              <a:rPr dirty="0" sz="2000" spc="-10" b="1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25" b="1">
                <a:solidFill>
                  <a:srgbClr val="514743"/>
                </a:solidFill>
                <a:latin typeface="Calibri"/>
                <a:cs typeface="Calibri"/>
              </a:rPr>
              <a:t>açıklar.</a:t>
            </a:r>
            <a:endParaRPr sz="2000">
              <a:latin typeface="Calibri"/>
              <a:cs typeface="Calibri"/>
            </a:endParaRPr>
          </a:p>
          <a:p>
            <a:pPr marL="228600" marR="821055" indent="-228600">
              <a:lnSpc>
                <a:spcPts val="2160"/>
              </a:lnSpc>
              <a:spcBef>
                <a:spcPts val="635"/>
              </a:spcBef>
              <a:buFont typeface="Wingdings"/>
              <a:buChar char=""/>
              <a:tabLst>
                <a:tab pos="229235" algn="l"/>
              </a:tabLst>
            </a:pP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İcat,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keşif ve inovasyon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(yenilik)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kavramları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ile ürün, hizmet, pazarlama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ve organizasyon 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türlerine </a:t>
            </a:r>
            <a:r>
              <a:rPr dirty="0" sz="2000" spc="-25">
                <a:solidFill>
                  <a:srgbClr val="514743"/>
                </a:solidFill>
                <a:latin typeface="Calibri"/>
                <a:cs typeface="Calibri"/>
              </a:rPr>
              <a:t>değinilir.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Buluşların </a:t>
            </a:r>
            <a:r>
              <a:rPr dirty="0" sz="2000" spc="-20">
                <a:solidFill>
                  <a:srgbClr val="514743"/>
                </a:solidFill>
                <a:latin typeface="Calibri"/>
                <a:cs typeface="Calibri"/>
              </a:rPr>
              <a:t>ortaya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çıkışları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bilim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insanlarının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hayatlarından 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bahsedip,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inovasyonun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(yeniliğin) insan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hayatındaki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önemi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üzerinde</a:t>
            </a:r>
            <a:r>
              <a:rPr dirty="0" sz="2000" spc="1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514743"/>
                </a:solidFill>
                <a:latin typeface="Calibri"/>
                <a:cs typeface="Calibri"/>
              </a:rPr>
              <a:t>durulur.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49902" y="6433210"/>
            <a:ext cx="30937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5">
                <a:solidFill>
                  <a:srgbClr val="9D8F87"/>
                </a:solidFill>
                <a:latin typeface="Euphemia"/>
                <a:cs typeface="Euphemia"/>
              </a:rPr>
              <a:t>Teknoloji</a:t>
            </a:r>
            <a:r>
              <a:rPr dirty="0" sz="1200" spc="-265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>
                <a:solidFill>
                  <a:srgbClr val="9D8F87"/>
                </a:solidFill>
                <a:latin typeface="Euphemia"/>
                <a:cs typeface="Euphemia"/>
              </a:rPr>
              <a:t>ve</a:t>
            </a:r>
            <a:r>
              <a:rPr dirty="0" sz="1200" spc="-254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25">
                <a:solidFill>
                  <a:srgbClr val="9D8F87"/>
                </a:solidFill>
                <a:latin typeface="Euphemia"/>
                <a:cs typeface="Euphemia"/>
              </a:rPr>
              <a:t>Tasarım</a:t>
            </a:r>
            <a:r>
              <a:rPr dirty="0" sz="1200" spc="-240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5">
                <a:solidFill>
                  <a:srgbClr val="9D8F87"/>
                </a:solidFill>
                <a:latin typeface="Euphemia"/>
                <a:cs typeface="Euphemia"/>
              </a:rPr>
              <a:t>Dersi</a:t>
            </a:r>
            <a:r>
              <a:rPr dirty="0" sz="1200" spc="-250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10">
                <a:solidFill>
                  <a:srgbClr val="9D8F87"/>
                </a:solidFill>
                <a:latin typeface="Euphemia"/>
                <a:cs typeface="Euphemia"/>
              </a:rPr>
              <a:t>Ö</a:t>
            </a:r>
            <a:r>
              <a:rPr dirty="0" sz="1200" spc="-10">
                <a:solidFill>
                  <a:srgbClr val="9D8F87"/>
                </a:solidFill>
                <a:latin typeface="Arial"/>
                <a:cs typeface="Arial"/>
              </a:rPr>
              <a:t>ğ</a:t>
            </a:r>
            <a:r>
              <a:rPr dirty="0" sz="1200" spc="-10">
                <a:solidFill>
                  <a:srgbClr val="9D8F87"/>
                </a:solidFill>
                <a:latin typeface="Euphemia"/>
                <a:cs typeface="Euphemia"/>
              </a:rPr>
              <a:t>retim</a:t>
            </a:r>
            <a:r>
              <a:rPr dirty="0" sz="1200" spc="-245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15">
                <a:solidFill>
                  <a:srgbClr val="9D8F87"/>
                </a:solidFill>
                <a:latin typeface="Euphemia"/>
                <a:cs typeface="Euphemia"/>
              </a:rPr>
              <a:t>Programı</a:t>
            </a:r>
            <a:endParaRPr sz="1200">
              <a:latin typeface="Euphemia"/>
              <a:cs typeface="Euphem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055986" y="76161"/>
            <a:ext cx="1890776" cy="11065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733163" y="3227857"/>
            <a:ext cx="2724150" cy="27781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909306" y="4228338"/>
            <a:ext cx="3131820" cy="1701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489584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514743"/>
                </a:solidFill>
                <a:latin typeface="Arial"/>
                <a:cs typeface="Arial"/>
              </a:rPr>
              <a:t>İ</a:t>
            </a:r>
            <a:r>
              <a:rPr dirty="0" sz="1000" spc="-10">
                <a:solidFill>
                  <a:srgbClr val="514743"/>
                </a:solidFill>
                <a:latin typeface="Euphemia"/>
                <a:cs typeface="Euphemia"/>
              </a:rPr>
              <a:t>cat:daha </a:t>
            </a:r>
            <a:r>
              <a:rPr dirty="0" sz="1000" spc="-5">
                <a:solidFill>
                  <a:srgbClr val="514743"/>
                </a:solidFill>
                <a:latin typeface="Euphemia"/>
                <a:cs typeface="Euphemia"/>
              </a:rPr>
              <a:t>önce </a:t>
            </a:r>
            <a:r>
              <a:rPr dirty="0" sz="1000" spc="-10">
                <a:solidFill>
                  <a:srgbClr val="514743"/>
                </a:solidFill>
                <a:latin typeface="Euphemia"/>
                <a:cs typeface="Euphemia"/>
              </a:rPr>
              <a:t>bulunmayan </a:t>
            </a:r>
            <a:r>
              <a:rPr dirty="0" sz="1000" spc="-5">
                <a:solidFill>
                  <a:srgbClr val="514743"/>
                </a:solidFill>
                <a:latin typeface="Euphemia"/>
                <a:cs typeface="Euphemia"/>
              </a:rPr>
              <a:t>bir </a:t>
            </a:r>
            <a:r>
              <a:rPr dirty="0" sz="1000" spc="-5">
                <a:solidFill>
                  <a:srgbClr val="514743"/>
                </a:solidFill>
                <a:latin typeface="Arial"/>
                <a:cs typeface="Arial"/>
              </a:rPr>
              <a:t>ş</a:t>
            </a:r>
            <a:r>
              <a:rPr dirty="0" sz="1000" spc="-5">
                <a:solidFill>
                  <a:srgbClr val="514743"/>
                </a:solidFill>
                <a:latin typeface="Euphemia"/>
                <a:cs typeface="Euphemia"/>
              </a:rPr>
              <a:t>eyin </a:t>
            </a:r>
            <a:r>
              <a:rPr dirty="0" sz="1000" spc="-10">
                <a:solidFill>
                  <a:srgbClr val="514743"/>
                </a:solidFill>
                <a:latin typeface="Euphemia"/>
                <a:cs typeface="Euphemia"/>
              </a:rPr>
              <a:t>insan  çabasıyla</a:t>
            </a:r>
            <a:r>
              <a:rPr dirty="0" sz="1000" spc="30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dirty="0" sz="1000" spc="-5">
                <a:solidFill>
                  <a:srgbClr val="514743"/>
                </a:solidFill>
                <a:latin typeface="Euphemia"/>
                <a:cs typeface="Euphemia"/>
              </a:rPr>
              <a:t>geli</a:t>
            </a:r>
            <a:r>
              <a:rPr dirty="0" sz="1000" spc="-5">
                <a:solidFill>
                  <a:srgbClr val="514743"/>
                </a:solidFill>
                <a:latin typeface="Arial"/>
                <a:cs typeface="Arial"/>
              </a:rPr>
              <a:t>ş</a:t>
            </a:r>
            <a:r>
              <a:rPr dirty="0" sz="1000" spc="-5">
                <a:solidFill>
                  <a:srgbClr val="514743"/>
                </a:solidFill>
                <a:latin typeface="Euphemia"/>
                <a:cs typeface="Euphemia"/>
              </a:rPr>
              <a:t>tirilmesidir.</a:t>
            </a:r>
            <a:endParaRPr sz="1000">
              <a:latin typeface="Euphemia"/>
              <a:cs typeface="Euphem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7620">
              <a:lnSpc>
                <a:spcPct val="100499"/>
              </a:lnSpc>
            </a:pPr>
            <a:r>
              <a:rPr dirty="0" sz="1000" spc="-5">
                <a:solidFill>
                  <a:srgbClr val="514743"/>
                </a:solidFill>
                <a:latin typeface="Euphemia"/>
                <a:cs typeface="Euphemia"/>
              </a:rPr>
              <a:t>Bulu</a:t>
            </a:r>
            <a:r>
              <a:rPr dirty="0" sz="1000" spc="-5">
                <a:solidFill>
                  <a:srgbClr val="514743"/>
                </a:solidFill>
                <a:latin typeface="Arial"/>
                <a:cs typeface="Arial"/>
              </a:rPr>
              <a:t>ş</a:t>
            </a:r>
            <a:r>
              <a:rPr dirty="0" sz="1000" spc="-5">
                <a:solidFill>
                  <a:srgbClr val="514743"/>
                </a:solidFill>
                <a:latin typeface="Euphemia"/>
                <a:cs typeface="Euphemia"/>
              </a:rPr>
              <a:t>: </a:t>
            </a:r>
            <a:r>
              <a:rPr dirty="0" sz="1000" spc="-10">
                <a:solidFill>
                  <a:srgbClr val="514743"/>
                </a:solidFill>
                <a:latin typeface="Euphemia"/>
                <a:cs typeface="Euphemia"/>
              </a:rPr>
              <a:t>Bilimsel ara</a:t>
            </a:r>
            <a:r>
              <a:rPr dirty="0" sz="1000" spc="-10">
                <a:solidFill>
                  <a:srgbClr val="514743"/>
                </a:solidFill>
                <a:latin typeface="Arial"/>
                <a:cs typeface="Arial"/>
              </a:rPr>
              <a:t>ş</a:t>
            </a:r>
            <a:r>
              <a:rPr dirty="0" sz="1000" spc="-10">
                <a:solidFill>
                  <a:srgbClr val="514743"/>
                </a:solidFill>
                <a:latin typeface="Euphemia"/>
                <a:cs typeface="Euphemia"/>
              </a:rPr>
              <a:t>tırmalar </a:t>
            </a:r>
            <a:r>
              <a:rPr dirty="0" sz="1000" spc="-5">
                <a:solidFill>
                  <a:srgbClr val="514743"/>
                </a:solidFill>
                <a:latin typeface="Euphemia"/>
                <a:cs typeface="Euphemia"/>
              </a:rPr>
              <a:t>veya </a:t>
            </a:r>
            <a:r>
              <a:rPr dirty="0" sz="1000" spc="-10">
                <a:solidFill>
                  <a:srgbClr val="514743"/>
                </a:solidFill>
                <a:latin typeface="Euphemia"/>
                <a:cs typeface="Euphemia"/>
              </a:rPr>
              <a:t>rastlantı  sonucunda insano</a:t>
            </a:r>
            <a:r>
              <a:rPr dirty="0" sz="1000" spc="-10">
                <a:solidFill>
                  <a:srgbClr val="514743"/>
                </a:solidFill>
                <a:latin typeface="Arial"/>
                <a:cs typeface="Arial"/>
              </a:rPr>
              <a:t>ğ</a:t>
            </a:r>
            <a:r>
              <a:rPr dirty="0" sz="1000" spc="-10">
                <a:solidFill>
                  <a:srgbClr val="514743"/>
                </a:solidFill>
                <a:latin typeface="Euphemia"/>
                <a:cs typeface="Euphemia"/>
              </a:rPr>
              <a:t>lunun </a:t>
            </a:r>
            <a:r>
              <a:rPr dirty="0" sz="1000" spc="-5">
                <a:solidFill>
                  <a:srgbClr val="514743"/>
                </a:solidFill>
                <a:latin typeface="Euphemia"/>
                <a:cs typeface="Euphemia"/>
              </a:rPr>
              <a:t>ogüne de</a:t>
            </a:r>
            <a:r>
              <a:rPr dirty="0" sz="1000" spc="-5">
                <a:solidFill>
                  <a:srgbClr val="514743"/>
                </a:solidFill>
                <a:latin typeface="Arial"/>
                <a:cs typeface="Arial"/>
              </a:rPr>
              <a:t>ğ</a:t>
            </a:r>
            <a:r>
              <a:rPr dirty="0" sz="1000" spc="-5">
                <a:solidFill>
                  <a:srgbClr val="514743"/>
                </a:solidFill>
                <a:latin typeface="Euphemia"/>
                <a:cs typeface="Euphemia"/>
              </a:rPr>
              <a:t>in </a:t>
            </a:r>
            <a:r>
              <a:rPr dirty="0" sz="1000" spc="-10">
                <a:solidFill>
                  <a:srgbClr val="514743"/>
                </a:solidFill>
                <a:latin typeface="Euphemia"/>
                <a:cs typeface="Euphemia"/>
              </a:rPr>
              <a:t>bilmedi</a:t>
            </a:r>
            <a:r>
              <a:rPr dirty="0" sz="1000" spc="-10">
                <a:solidFill>
                  <a:srgbClr val="514743"/>
                </a:solidFill>
                <a:latin typeface="Arial"/>
                <a:cs typeface="Arial"/>
              </a:rPr>
              <a:t>ğ</a:t>
            </a:r>
            <a:r>
              <a:rPr dirty="0" sz="1000" spc="-10">
                <a:solidFill>
                  <a:srgbClr val="514743"/>
                </a:solidFill>
                <a:latin typeface="Euphemia"/>
                <a:cs typeface="Euphemia"/>
              </a:rPr>
              <a:t>i  yeni </a:t>
            </a:r>
            <a:r>
              <a:rPr dirty="0" sz="1000" spc="-5">
                <a:solidFill>
                  <a:srgbClr val="514743"/>
                </a:solidFill>
                <a:latin typeface="Euphemia"/>
                <a:cs typeface="Euphemia"/>
              </a:rPr>
              <a:t>bir </a:t>
            </a:r>
            <a:r>
              <a:rPr dirty="0" sz="1000" spc="-10">
                <a:solidFill>
                  <a:srgbClr val="514743"/>
                </a:solidFill>
                <a:latin typeface="Euphemia"/>
                <a:cs typeface="Euphemia"/>
              </a:rPr>
              <a:t>mal, </a:t>
            </a:r>
            <a:r>
              <a:rPr dirty="0" sz="1000" spc="-5">
                <a:solidFill>
                  <a:srgbClr val="514743"/>
                </a:solidFill>
                <a:latin typeface="Euphemia"/>
                <a:cs typeface="Euphemia"/>
              </a:rPr>
              <a:t>üretim </a:t>
            </a:r>
            <a:r>
              <a:rPr dirty="0" sz="1000" spc="-10">
                <a:solidFill>
                  <a:srgbClr val="514743"/>
                </a:solidFill>
                <a:latin typeface="Euphemia"/>
                <a:cs typeface="Euphemia"/>
              </a:rPr>
              <a:t>yöntemi yada yeni </a:t>
            </a:r>
            <a:r>
              <a:rPr dirty="0" sz="1000" spc="-5">
                <a:solidFill>
                  <a:srgbClr val="514743"/>
                </a:solidFill>
                <a:latin typeface="Euphemia"/>
                <a:cs typeface="Euphemia"/>
              </a:rPr>
              <a:t>bir </a:t>
            </a:r>
            <a:r>
              <a:rPr dirty="0" sz="1000" spc="-10">
                <a:solidFill>
                  <a:srgbClr val="514743"/>
                </a:solidFill>
                <a:latin typeface="Euphemia"/>
                <a:cs typeface="Euphemia"/>
              </a:rPr>
              <a:t>madde  </a:t>
            </a:r>
            <a:r>
              <a:rPr dirty="0" sz="1000" spc="-5">
                <a:solidFill>
                  <a:srgbClr val="514743"/>
                </a:solidFill>
                <a:latin typeface="Euphemia"/>
                <a:cs typeface="Euphemia"/>
              </a:rPr>
              <a:t>veya </a:t>
            </a:r>
            <a:r>
              <a:rPr dirty="0" sz="1000" spc="-10">
                <a:solidFill>
                  <a:srgbClr val="514743"/>
                </a:solidFill>
                <a:latin typeface="Euphemia"/>
                <a:cs typeface="Euphemia"/>
              </a:rPr>
              <a:t>malzeme </a:t>
            </a:r>
            <a:r>
              <a:rPr dirty="0" sz="1000" spc="-5">
                <a:solidFill>
                  <a:srgbClr val="514743"/>
                </a:solidFill>
                <a:latin typeface="Euphemia"/>
                <a:cs typeface="Euphemia"/>
              </a:rPr>
              <a:t>gibi herhangibir </a:t>
            </a:r>
            <a:r>
              <a:rPr dirty="0" sz="1000" spc="-5">
                <a:solidFill>
                  <a:srgbClr val="514743"/>
                </a:solidFill>
                <a:latin typeface="Arial"/>
                <a:cs typeface="Arial"/>
              </a:rPr>
              <a:t>ş</a:t>
            </a:r>
            <a:r>
              <a:rPr dirty="0" sz="1000" spc="-5">
                <a:solidFill>
                  <a:srgbClr val="514743"/>
                </a:solidFill>
                <a:latin typeface="Euphemia"/>
                <a:cs typeface="Euphemia"/>
              </a:rPr>
              <a:t>eyin </a:t>
            </a:r>
            <a:r>
              <a:rPr dirty="0" sz="1000" spc="-10">
                <a:solidFill>
                  <a:srgbClr val="514743"/>
                </a:solidFill>
                <a:latin typeface="Euphemia"/>
                <a:cs typeface="Euphemia"/>
              </a:rPr>
              <a:t>ortaya  çıkarılması.</a:t>
            </a:r>
            <a:endParaRPr sz="1000">
              <a:latin typeface="Euphemia"/>
              <a:cs typeface="Euphemi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1000" spc="-5">
                <a:solidFill>
                  <a:srgbClr val="514743"/>
                </a:solidFill>
                <a:latin typeface="Euphemia"/>
                <a:cs typeface="Euphemia"/>
              </a:rPr>
              <a:t>Ke</a:t>
            </a:r>
            <a:r>
              <a:rPr dirty="0" sz="1000" spc="-5">
                <a:solidFill>
                  <a:srgbClr val="514743"/>
                </a:solidFill>
                <a:latin typeface="Arial"/>
                <a:cs typeface="Arial"/>
              </a:rPr>
              <a:t>ş</a:t>
            </a:r>
            <a:r>
              <a:rPr dirty="0" sz="1000" spc="-5">
                <a:solidFill>
                  <a:srgbClr val="514743"/>
                </a:solidFill>
                <a:latin typeface="Euphemia"/>
                <a:cs typeface="Euphemia"/>
              </a:rPr>
              <a:t>if: </a:t>
            </a:r>
            <a:r>
              <a:rPr dirty="0" sz="1000" spc="-10">
                <a:solidFill>
                  <a:srgbClr val="514743"/>
                </a:solidFill>
                <a:latin typeface="Euphemia"/>
                <a:cs typeface="Euphemia"/>
              </a:rPr>
              <a:t>Ortaya çıkarmak, açmak; </a:t>
            </a:r>
            <a:r>
              <a:rPr dirty="0" sz="1000" spc="-5">
                <a:solidFill>
                  <a:srgbClr val="514743"/>
                </a:solidFill>
                <a:latin typeface="Euphemia"/>
                <a:cs typeface="Euphemia"/>
              </a:rPr>
              <a:t>gizli </a:t>
            </a:r>
            <a:r>
              <a:rPr dirty="0" sz="1000" spc="-10">
                <a:solidFill>
                  <a:srgbClr val="514743"/>
                </a:solidFill>
                <a:latin typeface="Euphemia"/>
                <a:cs typeface="Euphemia"/>
              </a:rPr>
              <a:t>olan </a:t>
            </a:r>
            <a:r>
              <a:rPr dirty="0" sz="1000" spc="-5">
                <a:solidFill>
                  <a:srgbClr val="514743"/>
                </a:solidFill>
                <a:latin typeface="Euphemia"/>
                <a:cs typeface="Euphemia"/>
              </a:rPr>
              <a:t>bir </a:t>
            </a:r>
            <a:r>
              <a:rPr dirty="0" sz="1000" spc="-5">
                <a:solidFill>
                  <a:srgbClr val="514743"/>
                </a:solidFill>
                <a:latin typeface="Arial"/>
                <a:cs typeface="Arial"/>
              </a:rPr>
              <a:t>ş</a:t>
            </a:r>
            <a:r>
              <a:rPr dirty="0" sz="1000" spc="-5">
                <a:solidFill>
                  <a:srgbClr val="514743"/>
                </a:solidFill>
                <a:latin typeface="Euphemia"/>
                <a:cs typeface="Euphemia"/>
              </a:rPr>
              <a:t>ey  </a:t>
            </a:r>
            <a:r>
              <a:rPr dirty="0" sz="1000" spc="-10">
                <a:solidFill>
                  <a:srgbClr val="514743"/>
                </a:solidFill>
                <a:latin typeface="Euphemia"/>
                <a:cs typeface="Euphemia"/>
              </a:rPr>
              <a:t>hakkında </a:t>
            </a:r>
            <a:r>
              <a:rPr dirty="0" sz="1000" spc="-5">
                <a:solidFill>
                  <a:srgbClr val="514743"/>
                </a:solidFill>
                <a:latin typeface="Euphemia"/>
                <a:cs typeface="Euphemia"/>
              </a:rPr>
              <a:t>geni</a:t>
            </a:r>
            <a:r>
              <a:rPr dirty="0" sz="1000" spc="-5">
                <a:solidFill>
                  <a:srgbClr val="514743"/>
                </a:solidFill>
                <a:latin typeface="Arial"/>
                <a:cs typeface="Arial"/>
              </a:rPr>
              <a:t>ş </a:t>
            </a:r>
            <a:r>
              <a:rPr dirty="0" sz="1000" spc="-5">
                <a:solidFill>
                  <a:srgbClr val="514743"/>
                </a:solidFill>
                <a:latin typeface="Euphemia"/>
                <a:cs typeface="Euphemia"/>
              </a:rPr>
              <a:t>bilgi </a:t>
            </a:r>
            <a:r>
              <a:rPr dirty="0" sz="1000" spc="-10">
                <a:solidFill>
                  <a:srgbClr val="514743"/>
                </a:solidFill>
                <a:latin typeface="Euphemia"/>
                <a:cs typeface="Euphemia"/>
              </a:rPr>
              <a:t>edinmek anlamına</a:t>
            </a:r>
            <a:r>
              <a:rPr dirty="0" sz="1000" spc="110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dirty="0" sz="1000" spc="-10">
                <a:solidFill>
                  <a:srgbClr val="514743"/>
                </a:solidFill>
                <a:latin typeface="Euphemia"/>
                <a:cs typeface="Euphemia"/>
              </a:rPr>
              <a:t>gelmektedir.</a:t>
            </a:r>
            <a:endParaRPr sz="1000">
              <a:latin typeface="Euphemia"/>
              <a:cs typeface="Euphem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504" y="663955"/>
            <a:ext cx="621728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b="1">
                <a:solidFill>
                  <a:srgbClr val="514743"/>
                </a:solidFill>
                <a:latin typeface="Calibri"/>
                <a:cs typeface="Calibri"/>
              </a:rPr>
              <a:t>8.A. </a:t>
            </a:r>
            <a:r>
              <a:rPr dirty="0" sz="2800" spc="-15" b="1">
                <a:solidFill>
                  <a:srgbClr val="514743"/>
                </a:solidFill>
                <a:latin typeface="Calibri"/>
                <a:cs typeface="Calibri"/>
              </a:rPr>
              <a:t>TEKNOLOJİ </a:t>
            </a:r>
            <a:r>
              <a:rPr dirty="0" sz="2800" spc="-5" b="1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dirty="0" sz="2800" spc="-35" b="1">
                <a:solidFill>
                  <a:srgbClr val="514743"/>
                </a:solidFill>
                <a:latin typeface="Calibri"/>
                <a:cs typeface="Calibri"/>
              </a:rPr>
              <a:t>TASARIMIN</a:t>
            </a:r>
            <a:r>
              <a:rPr dirty="0" sz="2800" spc="65" b="1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514743"/>
                </a:solidFill>
                <a:latin typeface="Calibri"/>
                <a:cs typeface="Calibri"/>
              </a:rPr>
              <a:t>TEMELLERİ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296" y="5792430"/>
            <a:ext cx="953287" cy="956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04900" y="1600187"/>
            <a:ext cx="9982200" cy="369570"/>
          </a:xfrm>
          <a:prstGeom prst="rect">
            <a:avLst/>
          </a:prstGeom>
          <a:solidFill>
            <a:srgbClr val="FFFFF3"/>
          </a:solidFill>
          <a:ln w="9525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228600" indent="-228600">
              <a:lnSpc>
                <a:spcPts val="2395"/>
              </a:lnSpc>
              <a:buFont typeface="Wingdings"/>
              <a:buChar char=""/>
              <a:tabLst>
                <a:tab pos="229235" algn="l"/>
              </a:tabLst>
            </a:pPr>
            <a:r>
              <a:rPr dirty="0" sz="2000" spc="-45" b="1">
                <a:solidFill>
                  <a:srgbClr val="514743"/>
                </a:solidFill>
                <a:latin typeface="Calibri"/>
                <a:cs typeface="Calibri"/>
              </a:rPr>
              <a:t>TT.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8. A. 1. 2. İnsan </a:t>
            </a:r>
            <a:r>
              <a:rPr dirty="0" sz="2000" spc="-15" b="1">
                <a:solidFill>
                  <a:srgbClr val="514743"/>
                </a:solidFill>
                <a:latin typeface="Calibri"/>
                <a:cs typeface="Calibri"/>
              </a:rPr>
              <a:t>hayatını kolaylaştıracak 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inovatif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bir 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fikir</a:t>
            </a:r>
            <a:r>
              <a:rPr dirty="0" sz="2000" spc="-25" b="1">
                <a:solidFill>
                  <a:srgbClr val="514743"/>
                </a:solidFill>
                <a:latin typeface="Calibri"/>
                <a:cs typeface="Calibri"/>
              </a:rPr>
              <a:t> geliştirir.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49902" y="6433210"/>
            <a:ext cx="30937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5">
                <a:solidFill>
                  <a:srgbClr val="9D8F87"/>
                </a:solidFill>
                <a:latin typeface="Euphemia"/>
                <a:cs typeface="Euphemia"/>
              </a:rPr>
              <a:t>Teknoloji</a:t>
            </a:r>
            <a:r>
              <a:rPr dirty="0" sz="1200" spc="-265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>
                <a:solidFill>
                  <a:srgbClr val="9D8F87"/>
                </a:solidFill>
                <a:latin typeface="Euphemia"/>
                <a:cs typeface="Euphemia"/>
              </a:rPr>
              <a:t>ve</a:t>
            </a:r>
            <a:r>
              <a:rPr dirty="0" sz="1200" spc="-254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25">
                <a:solidFill>
                  <a:srgbClr val="9D8F87"/>
                </a:solidFill>
                <a:latin typeface="Euphemia"/>
                <a:cs typeface="Euphemia"/>
              </a:rPr>
              <a:t>Tasarım</a:t>
            </a:r>
            <a:r>
              <a:rPr dirty="0" sz="1200" spc="-240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5">
                <a:solidFill>
                  <a:srgbClr val="9D8F87"/>
                </a:solidFill>
                <a:latin typeface="Euphemia"/>
                <a:cs typeface="Euphemia"/>
              </a:rPr>
              <a:t>Dersi</a:t>
            </a:r>
            <a:r>
              <a:rPr dirty="0" sz="1200" spc="-250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10">
                <a:solidFill>
                  <a:srgbClr val="9D8F87"/>
                </a:solidFill>
                <a:latin typeface="Euphemia"/>
                <a:cs typeface="Euphemia"/>
              </a:rPr>
              <a:t>Ö</a:t>
            </a:r>
            <a:r>
              <a:rPr dirty="0" sz="1200" spc="-10">
                <a:solidFill>
                  <a:srgbClr val="9D8F87"/>
                </a:solidFill>
                <a:latin typeface="Arial"/>
                <a:cs typeface="Arial"/>
              </a:rPr>
              <a:t>ğ</a:t>
            </a:r>
            <a:r>
              <a:rPr dirty="0" sz="1200" spc="-10">
                <a:solidFill>
                  <a:srgbClr val="9D8F87"/>
                </a:solidFill>
                <a:latin typeface="Euphemia"/>
                <a:cs typeface="Euphemia"/>
              </a:rPr>
              <a:t>retim</a:t>
            </a:r>
            <a:r>
              <a:rPr dirty="0" sz="1200" spc="-245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15">
                <a:solidFill>
                  <a:srgbClr val="9D8F87"/>
                </a:solidFill>
                <a:latin typeface="Euphemia"/>
                <a:cs typeface="Euphemia"/>
              </a:rPr>
              <a:t>Programı</a:t>
            </a:r>
            <a:endParaRPr sz="1200">
              <a:latin typeface="Euphemia"/>
              <a:cs typeface="Euphem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055986" y="76161"/>
            <a:ext cx="1890776" cy="11065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475351" y="2771101"/>
            <a:ext cx="5610225" cy="30975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33500" y="2766783"/>
            <a:ext cx="3810000" cy="30256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504" y="663955"/>
            <a:ext cx="621728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latin typeface="Calibri"/>
                <a:cs typeface="Calibri"/>
              </a:rPr>
              <a:t>8.A. </a:t>
            </a:r>
            <a:r>
              <a:rPr dirty="0" sz="2800" spc="-15">
                <a:latin typeface="Calibri"/>
                <a:cs typeface="Calibri"/>
              </a:rPr>
              <a:t>TEKNOLOJİ </a:t>
            </a:r>
            <a:r>
              <a:rPr dirty="0" sz="2800" spc="-5">
                <a:latin typeface="Calibri"/>
                <a:cs typeface="Calibri"/>
              </a:rPr>
              <a:t>VE </a:t>
            </a:r>
            <a:r>
              <a:rPr dirty="0" sz="2800" spc="-35">
                <a:latin typeface="Calibri"/>
                <a:cs typeface="Calibri"/>
              </a:rPr>
              <a:t>TASARIMIN</a:t>
            </a:r>
            <a:r>
              <a:rPr dirty="0" sz="2800" spc="6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TEMELLERİ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296" y="5792430"/>
            <a:ext cx="953287" cy="956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04900" y="1600200"/>
            <a:ext cx="9982200" cy="1708150"/>
          </a:xfrm>
          <a:prstGeom prst="rect">
            <a:avLst/>
          </a:prstGeom>
          <a:solidFill>
            <a:srgbClr val="FFFFF3"/>
          </a:solidFill>
          <a:ln w="9525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228600" indent="-228600">
              <a:lnSpc>
                <a:spcPts val="2395"/>
              </a:lnSpc>
              <a:buFont typeface="Wingdings"/>
              <a:buChar char=""/>
              <a:tabLst>
                <a:tab pos="229235" algn="l"/>
              </a:tabLst>
            </a:pPr>
            <a:r>
              <a:rPr dirty="0" sz="2000" spc="-30" b="1">
                <a:solidFill>
                  <a:srgbClr val="514743"/>
                </a:solidFill>
                <a:latin typeface="Calibri"/>
                <a:cs typeface="Calibri"/>
              </a:rPr>
              <a:t>TT.8.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A. 1. 3. 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Geliştirdiği inovatif fikri</a:t>
            </a:r>
            <a:r>
              <a:rPr dirty="0" sz="2000" spc="-65" b="1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20" b="1">
                <a:solidFill>
                  <a:srgbClr val="514743"/>
                </a:solidFill>
                <a:latin typeface="Calibri"/>
                <a:cs typeface="Calibri"/>
              </a:rPr>
              <a:t>değerlendirir.</a:t>
            </a:r>
            <a:endParaRPr sz="2000">
              <a:latin typeface="Calibri"/>
              <a:cs typeface="Calibri"/>
            </a:endParaRPr>
          </a:p>
          <a:p>
            <a:pPr marL="228600" indent="-228600">
              <a:lnSpc>
                <a:spcPct val="100000"/>
              </a:lnSpc>
              <a:spcBef>
                <a:spcPts val="360"/>
              </a:spcBef>
              <a:buFont typeface="Wingdings"/>
              <a:buChar char=""/>
              <a:tabLst>
                <a:tab pos="229235" algn="l"/>
              </a:tabLst>
            </a:pP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Öz değerlendirme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akran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değerlendirmesinden</a:t>
            </a:r>
            <a:r>
              <a:rPr dirty="0" sz="2000" spc="2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514743"/>
                </a:solidFill>
                <a:latin typeface="Calibri"/>
                <a:cs typeface="Calibri"/>
              </a:rPr>
              <a:t>yararlanılır.</a:t>
            </a:r>
            <a:endParaRPr sz="2000">
              <a:latin typeface="Calibri"/>
              <a:cs typeface="Calibri"/>
            </a:endParaRPr>
          </a:p>
          <a:p>
            <a:pPr marL="228600" indent="-228600">
              <a:lnSpc>
                <a:spcPct val="100000"/>
              </a:lnSpc>
              <a:spcBef>
                <a:spcPts val="360"/>
              </a:spcBef>
              <a:buFont typeface="Wingdings"/>
              <a:buChar char=""/>
              <a:tabLst>
                <a:tab pos="229235" algn="l"/>
              </a:tabLst>
            </a:pPr>
            <a:r>
              <a:rPr dirty="0" sz="2000" spc="-45" b="1">
                <a:solidFill>
                  <a:srgbClr val="514743"/>
                </a:solidFill>
                <a:latin typeface="Calibri"/>
                <a:cs typeface="Calibri"/>
              </a:rPr>
              <a:t>TT.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8. A. 1. 4. 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Geri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bildirimler doğrultusunda 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inovatif fikrini </a:t>
            </a:r>
            <a:r>
              <a:rPr dirty="0" sz="2000" spc="-10" b="1">
                <a:solidFill>
                  <a:srgbClr val="514743"/>
                </a:solidFill>
                <a:latin typeface="Calibri"/>
                <a:cs typeface="Calibri"/>
              </a:rPr>
              <a:t>yeniden</a:t>
            </a:r>
            <a:r>
              <a:rPr dirty="0" sz="2000" spc="-95" b="1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25" b="1">
                <a:solidFill>
                  <a:srgbClr val="514743"/>
                </a:solidFill>
                <a:latin typeface="Calibri"/>
                <a:cs typeface="Calibri"/>
              </a:rPr>
              <a:t>geliştirir.</a:t>
            </a:r>
            <a:endParaRPr sz="2000">
              <a:latin typeface="Calibri"/>
              <a:cs typeface="Calibri"/>
            </a:endParaRPr>
          </a:p>
          <a:p>
            <a:pPr marL="228600" marR="586105" indent="-228600">
              <a:lnSpc>
                <a:spcPts val="2160"/>
              </a:lnSpc>
              <a:spcBef>
                <a:spcPts val="635"/>
              </a:spcBef>
              <a:buFont typeface="Wingdings"/>
              <a:buChar char=""/>
              <a:tabLst>
                <a:tab pos="229235" algn="l"/>
              </a:tabLst>
            </a:pP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Geliştirilen fikrin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güçlü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ve zayıf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yönlerinin belirlenmesi, yeni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çözümler üretilmesi üzerinde  </a:t>
            </a:r>
            <a:r>
              <a:rPr dirty="0" sz="2000" spc="-30">
                <a:solidFill>
                  <a:srgbClr val="514743"/>
                </a:solidFill>
                <a:latin typeface="Calibri"/>
                <a:cs typeface="Calibri"/>
              </a:rPr>
              <a:t>durulur.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62602" y="6431846"/>
            <a:ext cx="3068320" cy="2006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1200" spc="-15">
                <a:solidFill>
                  <a:srgbClr val="9D8F87"/>
                </a:solidFill>
                <a:latin typeface="Euphemia"/>
                <a:cs typeface="Euphemia"/>
              </a:rPr>
              <a:t>Teknoloji</a:t>
            </a:r>
            <a:r>
              <a:rPr dirty="0" sz="1200" spc="-265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>
                <a:solidFill>
                  <a:srgbClr val="9D8F87"/>
                </a:solidFill>
                <a:latin typeface="Euphemia"/>
                <a:cs typeface="Euphemia"/>
              </a:rPr>
              <a:t>ve</a:t>
            </a:r>
            <a:r>
              <a:rPr dirty="0" sz="1200" spc="-254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25">
                <a:solidFill>
                  <a:srgbClr val="9D8F87"/>
                </a:solidFill>
                <a:latin typeface="Euphemia"/>
                <a:cs typeface="Euphemia"/>
              </a:rPr>
              <a:t>Tasarım</a:t>
            </a:r>
            <a:r>
              <a:rPr dirty="0" sz="1200" spc="-240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5">
                <a:solidFill>
                  <a:srgbClr val="9D8F87"/>
                </a:solidFill>
                <a:latin typeface="Euphemia"/>
                <a:cs typeface="Euphemia"/>
              </a:rPr>
              <a:t>Dersi</a:t>
            </a:r>
            <a:r>
              <a:rPr dirty="0" sz="1200" spc="-250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10">
                <a:solidFill>
                  <a:srgbClr val="9D8F87"/>
                </a:solidFill>
                <a:latin typeface="Euphemia"/>
                <a:cs typeface="Euphemia"/>
              </a:rPr>
              <a:t>Ö</a:t>
            </a:r>
            <a:r>
              <a:rPr dirty="0" sz="1200" spc="-10">
                <a:solidFill>
                  <a:srgbClr val="9D8F87"/>
                </a:solidFill>
                <a:latin typeface="Arial"/>
                <a:cs typeface="Arial"/>
              </a:rPr>
              <a:t>ğ</a:t>
            </a:r>
            <a:r>
              <a:rPr dirty="0" sz="1200" spc="-10">
                <a:solidFill>
                  <a:srgbClr val="9D8F87"/>
                </a:solidFill>
                <a:latin typeface="Euphemia"/>
                <a:cs typeface="Euphemia"/>
              </a:rPr>
              <a:t>retim</a:t>
            </a:r>
            <a:r>
              <a:rPr dirty="0" sz="1200" spc="-245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15">
                <a:solidFill>
                  <a:srgbClr val="9D8F87"/>
                </a:solidFill>
                <a:latin typeface="Euphemia"/>
                <a:cs typeface="Euphemia"/>
              </a:rPr>
              <a:t>Programı</a:t>
            </a:r>
            <a:endParaRPr sz="1200">
              <a:latin typeface="Euphemia"/>
              <a:cs typeface="Euphem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055986" y="76161"/>
            <a:ext cx="1890776" cy="11065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946910" y="3413074"/>
            <a:ext cx="8172450" cy="32270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504" y="663955"/>
            <a:ext cx="621728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latin typeface="Calibri"/>
                <a:cs typeface="Calibri"/>
              </a:rPr>
              <a:t>8.A. </a:t>
            </a:r>
            <a:r>
              <a:rPr dirty="0" sz="2800" spc="-15">
                <a:latin typeface="Calibri"/>
                <a:cs typeface="Calibri"/>
              </a:rPr>
              <a:t>TEKNOLOJİ </a:t>
            </a:r>
            <a:r>
              <a:rPr dirty="0" sz="2800" spc="-5">
                <a:latin typeface="Calibri"/>
                <a:cs typeface="Calibri"/>
              </a:rPr>
              <a:t>VE </a:t>
            </a:r>
            <a:r>
              <a:rPr dirty="0" sz="2800" spc="-35">
                <a:latin typeface="Calibri"/>
                <a:cs typeface="Calibri"/>
              </a:rPr>
              <a:t>TASARIMIN</a:t>
            </a:r>
            <a:r>
              <a:rPr dirty="0" sz="2800" spc="6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TEMELLERİ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296" y="5792430"/>
            <a:ext cx="953287" cy="956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04900" y="1600200"/>
            <a:ext cx="9982200" cy="1908175"/>
          </a:xfrm>
          <a:prstGeom prst="rect">
            <a:avLst/>
          </a:prstGeom>
          <a:solidFill>
            <a:srgbClr val="FFFFF3"/>
          </a:solidFill>
          <a:ln w="9525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228600" indent="-228600">
              <a:lnSpc>
                <a:spcPts val="2275"/>
              </a:lnSpc>
              <a:buFont typeface="Wingdings"/>
              <a:buChar char=""/>
              <a:tabLst>
                <a:tab pos="229235" algn="l"/>
              </a:tabLst>
            </a:pPr>
            <a:r>
              <a:rPr dirty="0" sz="2000" spc="-45" b="1">
                <a:solidFill>
                  <a:srgbClr val="514743"/>
                </a:solidFill>
                <a:latin typeface="Calibri"/>
                <a:cs typeface="Calibri"/>
              </a:rPr>
              <a:t>TT.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8. A. 1. 5. </a:t>
            </a:r>
            <a:r>
              <a:rPr dirty="0" sz="2000" spc="-20" b="1">
                <a:solidFill>
                  <a:srgbClr val="514743"/>
                </a:solidFill>
                <a:latin typeface="Calibri"/>
                <a:cs typeface="Calibri"/>
              </a:rPr>
              <a:t>Patent 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belgesi, </a:t>
            </a:r>
            <a:r>
              <a:rPr dirty="0" sz="2000" spc="-15" b="1">
                <a:solidFill>
                  <a:srgbClr val="514743"/>
                </a:solidFill>
                <a:latin typeface="Calibri"/>
                <a:cs typeface="Calibri"/>
              </a:rPr>
              <a:t>faydalı 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model belgesi, </a:t>
            </a:r>
            <a:r>
              <a:rPr dirty="0" sz="2000" spc="-10" b="1">
                <a:solidFill>
                  <a:srgbClr val="514743"/>
                </a:solidFill>
                <a:latin typeface="Calibri"/>
                <a:cs typeface="Calibri"/>
              </a:rPr>
              <a:t>marka 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tescili, endüstriyel tasarım</a:t>
            </a:r>
            <a:r>
              <a:rPr dirty="0" sz="2000" spc="-25" b="1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tescili</a:t>
            </a:r>
            <a:endParaRPr sz="2000">
              <a:latin typeface="Calibri"/>
              <a:cs typeface="Calibri"/>
            </a:endParaRPr>
          </a:p>
          <a:p>
            <a:pPr marL="228600">
              <a:lnSpc>
                <a:spcPts val="2280"/>
              </a:lnSpc>
            </a:pPr>
            <a:r>
              <a:rPr dirty="0" sz="2000" spc="-15" b="1">
                <a:solidFill>
                  <a:srgbClr val="514743"/>
                </a:solidFill>
                <a:latin typeface="Calibri"/>
                <a:cs typeface="Calibri"/>
              </a:rPr>
              <a:t>kavramlarını</a:t>
            </a:r>
            <a:r>
              <a:rPr dirty="0" sz="2000" spc="-20" b="1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30" b="1">
                <a:solidFill>
                  <a:srgbClr val="514743"/>
                </a:solidFill>
                <a:latin typeface="Calibri"/>
                <a:cs typeface="Calibri"/>
              </a:rPr>
              <a:t>açıklar.</a:t>
            </a:r>
            <a:endParaRPr sz="2000">
              <a:latin typeface="Calibri"/>
              <a:cs typeface="Calibri"/>
            </a:endParaRPr>
          </a:p>
          <a:p>
            <a:pPr marL="228600" marR="26034" indent="-228600">
              <a:lnSpc>
                <a:spcPts val="2160"/>
              </a:lnSpc>
              <a:spcBef>
                <a:spcPts val="630"/>
              </a:spcBef>
              <a:buFont typeface="Wingdings"/>
              <a:buChar char=""/>
              <a:tabLst>
                <a:tab pos="229235" algn="l"/>
              </a:tabLst>
            </a:pP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Buluş,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icat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tasarımların nasıl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korunacağını üzerinde </a:t>
            </a:r>
            <a:r>
              <a:rPr dirty="0" sz="2000" spc="-30">
                <a:solidFill>
                  <a:srgbClr val="514743"/>
                </a:solidFill>
                <a:latin typeface="Calibri"/>
                <a:cs typeface="Calibri"/>
              </a:rPr>
              <a:t>durulur.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Fikrî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sınai mülkiyet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haklarının 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korunmasının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hukuki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ve sosyal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bir sorumluluk olduğu, toplumsal ilerleme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ve</a:t>
            </a:r>
            <a:r>
              <a:rPr dirty="0" sz="2000" spc="4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çevre</a:t>
            </a:r>
            <a:endParaRPr sz="2000">
              <a:latin typeface="Calibri"/>
              <a:cs typeface="Calibri"/>
            </a:endParaRPr>
          </a:p>
          <a:p>
            <a:pPr marL="228600">
              <a:lnSpc>
                <a:spcPts val="2130"/>
              </a:lnSpc>
            </a:pP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duyarlılığının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uygarlığa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katkısı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etik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kurallara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uygun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davranılması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gerektiği</a:t>
            </a:r>
            <a:r>
              <a:rPr dirty="0" sz="2000" spc="8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514743"/>
                </a:solidFill>
                <a:latin typeface="Calibri"/>
                <a:cs typeface="Calibri"/>
              </a:rPr>
              <a:t>vurgulanır.</a:t>
            </a:r>
            <a:endParaRPr sz="2000">
              <a:latin typeface="Calibri"/>
              <a:cs typeface="Calibri"/>
            </a:endParaRPr>
          </a:p>
          <a:p>
            <a:pPr marL="228600" indent="-228600">
              <a:lnSpc>
                <a:spcPct val="100000"/>
              </a:lnSpc>
              <a:spcBef>
                <a:spcPts val="365"/>
              </a:spcBef>
              <a:buFont typeface="Wingdings"/>
              <a:buChar char=""/>
              <a:tabLst>
                <a:tab pos="229235" algn="l"/>
              </a:tabLst>
            </a:pPr>
            <a:r>
              <a:rPr dirty="0" sz="2000" spc="-50" b="1">
                <a:solidFill>
                  <a:srgbClr val="514743"/>
                </a:solidFill>
                <a:latin typeface="Calibri"/>
                <a:cs typeface="Calibri"/>
              </a:rPr>
              <a:t>TT.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8. A. 1. 6. Fikrî </a:t>
            </a:r>
            <a:r>
              <a:rPr dirty="0" sz="2000" spc="-10" b="1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sınai </a:t>
            </a:r>
            <a:r>
              <a:rPr dirty="0" sz="2000" spc="-10" b="1">
                <a:solidFill>
                  <a:srgbClr val="514743"/>
                </a:solidFill>
                <a:latin typeface="Calibri"/>
                <a:cs typeface="Calibri"/>
              </a:rPr>
              <a:t>mülkiyet 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haklarının teknolojik </a:t>
            </a: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ilerlemedeki önemini</a:t>
            </a:r>
            <a:r>
              <a:rPr dirty="0" sz="2000" spc="-90" b="1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30" b="1">
                <a:solidFill>
                  <a:srgbClr val="514743"/>
                </a:solidFill>
                <a:latin typeface="Calibri"/>
                <a:cs typeface="Calibri"/>
              </a:rPr>
              <a:t>açıklar.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49902" y="6433210"/>
            <a:ext cx="30937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5">
                <a:solidFill>
                  <a:srgbClr val="9D8F87"/>
                </a:solidFill>
                <a:latin typeface="Euphemia"/>
                <a:cs typeface="Euphemia"/>
              </a:rPr>
              <a:t>Teknoloji</a:t>
            </a:r>
            <a:r>
              <a:rPr dirty="0" sz="1200" spc="-265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>
                <a:solidFill>
                  <a:srgbClr val="9D8F87"/>
                </a:solidFill>
                <a:latin typeface="Euphemia"/>
                <a:cs typeface="Euphemia"/>
              </a:rPr>
              <a:t>ve</a:t>
            </a:r>
            <a:r>
              <a:rPr dirty="0" sz="1200" spc="-254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25">
                <a:solidFill>
                  <a:srgbClr val="9D8F87"/>
                </a:solidFill>
                <a:latin typeface="Euphemia"/>
                <a:cs typeface="Euphemia"/>
              </a:rPr>
              <a:t>Tasarım</a:t>
            </a:r>
            <a:r>
              <a:rPr dirty="0" sz="1200" spc="-240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5">
                <a:solidFill>
                  <a:srgbClr val="9D8F87"/>
                </a:solidFill>
                <a:latin typeface="Euphemia"/>
                <a:cs typeface="Euphemia"/>
              </a:rPr>
              <a:t>Dersi</a:t>
            </a:r>
            <a:r>
              <a:rPr dirty="0" sz="1200" spc="-250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10">
                <a:solidFill>
                  <a:srgbClr val="9D8F87"/>
                </a:solidFill>
                <a:latin typeface="Euphemia"/>
                <a:cs typeface="Euphemia"/>
              </a:rPr>
              <a:t>Ö</a:t>
            </a:r>
            <a:r>
              <a:rPr dirty="0" sz="1200" spc="-10">
                <a:solidFill>
                  <a:srgbClr val="9D8F87"/>
                </a:solidFill>
                <a:latin typeface="Arial"/>
                <a:cs typeface="Arial"/>
              </a:rPr>
              <a:t>ğ</a:t>
            </a:r>
            <a:r>
              <a:rPr dirty="0" sz="1200" spc="-10">
                <a:solidFill>
                  <a:srgbClr val="9D8F87"/>
                </a:solidFill>
                <a:latin typeface="Euphemia"/>
                <a:cs typeface="Euphemia"/>
              </a:rPr>
              <a:t>retim</a:t>
            </a:r>
            <a:r>
              <a:rPr dirty="0" sz="1200" spc="-245">
                <a:solidFill>
                  <a:srgbClr val="9D8F87"/>
                </a:solidFill>
                <a:latin typeface="Euphemia"/>
                <a:cs typeface="Euphemia"/>
              </a:rPr>
              <a:t> </a:t>
            </a:r>
            <a:r>
              <a:rPr dirty="0" sz="1200" spc="-15">
                <a:solidFill>
                  <a:srgbClr val="9D8F87"/>
                </a:solidFill>
                <a:latin typeface="Euphemia"/>
                <a:cs typeface="Euphemia"/>
              </a:rPr>
              <a:t>Programı</a:t>
            </a:r>
            <a:endParaRPr sz="1200">
              <a:latin typeface="Euphemia"/>
              <a:cs typeface="Euphem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055986" y="76161"/>
            <a:ext cx="1890776" cy="11065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43025" y="3570478"/>
            <a:ext cx="8463407" cy="27064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993291" y="5307244"/>
            <a:ext cx="1335109" cy="11054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013051" y="4029531"/>
            <a:ext cx="1345301" cy="11294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pc</dc:creator>
  <dc:title>Bilişim teknolojileri ve yazılım dersi öğretim programı</dc:title>
  <dcterms:created xsi:type="dcterms:W3CDTF">2018-07-10T12:54:14Z</dcterms:created>
  <dcterms:modified xsi:type="dcterms:W3CDTF">2018-07-10T12:54:14Z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2017-06-09T00:00:00Z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2018-07-10T00:00:00Z</vt:filetime>
  </property>
</Properties>
</file>