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2200" y="663955"/>
            <a:ext cx="1000760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14743"/>
                </a:solidFill>
                <a:latin typeface="Plantagenet Cherokee"/>
                <a:cs typeface="Plantagenet Cheroke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14743"/>
                </a:solidFill>
                <a:latin typeface="Plantagenet Cherokee"/>
                <a:cs typeface="Plantagenet Cheroke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14743"/>
                </a:solidFill>
                <a:latin typeface="Plantagenet Cherokee"/>
                <a:cs typeface="Plantagenet Cheroke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103375" y="1219200"/>
            <a:ext cx="9985375" cy="0"/>
          </a:xfrm>
          <a:custGeom>
            <a:avLst/>
            <a:gdLst/>
            <a:ahLst/>
            <a:cxnLst/>
            <a:rect l="l" t="t" r="r" b="b"/>
            <a:pathLst>
              <a:path w="9985375" h="0">
                <a:moveTo>
                  <a:pt x="9985248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5147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103375" y="1303655"/>
            <a:ext cx="9985375" cy="0"/>
          </a:xfrm>
          <a:custGeom>
            <a:avLst/>
            <a:gdLst/>
            <a:ahLst/>
            <a:cxnLst/>
            <a:rect l="l" t="t" r="r" b="b"/>
            <a:pathLst>
              <a:path w="9985375" h="0">
                <a:moveTo>
                  <a:pt x="998524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5147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3383279" y="2750820"/>
            <a:ext cx="5777483" cy="1609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103375" y="1219200"/>
            <a:ext cx="9985375" cy="0"/>
          </a:xfrm>
          <a:custGeom>
            <a:avLst/>
            <a:gdLst/>
            <a:ahLst/>
            <a:cxnLst/>
            <a:rect l="l" t="t" r="r" b="b"/>
            <a:pathLst>
              <a:path w="9985375" h="0">
                <a:moveTo>
                  <a:pt x="9985248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5147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103375" y="1303655"/>
            <a:ext cx="9985375" cy="0"/>
          </a:xfrm>
          <a:custGeom>
            <a:avLst/>
            <a:gdLst/>
            <a:ahLst/>
            <a:cxnLst/>
            <a:rect l="l" t="t" r="r" b="b"/>
            <a:pathLst>
              <a:path w="9985375" h="0">
                <a:moveTo>
                  <a:pt x="998524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5147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2200" y="663955"/>
            <a:ext cx="1000760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514743"/>
                </a:solidFill>
                <a:latin typeface="Plantagenet Cherokee"/>
                <a:cs typeface="Plantagenet Cheroke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19327" y="1510848"/>
            <a:ext cx="9953345" cy="4524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jpg"/><Relationship Id="rId7" Type="http://schemas.openxmlformats.org/officeDocument/2006/relationships/image" Target="../media/image19.jpg"/><Relationship Id="rId8" Type="http://schemas.openxmlformats.org/officeDocument/2006/relationships/image" Target="../media/image20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9880"/>
            <a:ext cx="12192000" cy="4698365"/>
          </a:xfrm>
          <a:custGeom>
            <a:avLst/>
            <a:gdLst/>
            <a:ahLst/>
            <a:cxnLst/>
            <a:rect l="l" t="t" r="r" b="b"/>
            <a:pathLst>
              <a:path w="12192000" h="4698365">
                <a:moveTo>
                  <a:pt x="0" y="4698238"/>
                </a:moveTo>
                <a:lnTo>
                  <a:pt x="12192000" y="4698238"/>
                </a:lnTo>
                <a:lnTo>
                  <a:pt x="12192000" y="0"/>
                </a:lnTo>
                <a:lnTo>
                  <a:pt x="0" y="0"/>
                </a:lnTo>
                <a:lnTo>
                  <a:pt x="0" y="4698238"/>
                </a:lnTo>
                <a:close/>
              </a:path>
            </a:pathLst>
          </a:custGeom>
          <a:solidFill>
            <a:srgbClr val="FFFF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645505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1219200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5147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708637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121920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5147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120611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5147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11430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5147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778119"/>
            <a:ext cx="12192000" cy="1080135"/>
          </a:xfrm>
          <a:custGeom>
            <a:avLst/>
            <a:gdLst/>
            <a:ahLst/>
            <a:cxnLst/>
            <a:rect l="l" t="t" r="r" b="b"/>
            <a:pathLst>
              <a:path w="12192000" h="1080134">
                <a:moveTo>
                  <a:pt x="0" y="1079880"/>
                </a:moveTo>
                <a:lnTo>
                  <a:pt x="12192000" y="1079880"/>
                </a:lnTo>
                <a:lnTo>
                  <a:pt x="12192000" y="0"/>
                </a:lnTo>
                <a:lnTo>
                  <a:pt x="0" y="0"/>
                </a:lnTo>
                <a:lnTo>
                  <a:pt x="0" y="1079880"/>
                </a:lnTo>
                <a:close/>
              </a:path>
            </a:pathLst>
          </a:custGeom>
          <a:solidFill>
            <a:srgbClr val="5147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12192000" cy="1080135"/>
          </a:xfrm>
          <a:custGeom>
            <a:avLst/>
            <a:gdLst/>
            <a:ahLst/>
            <a:cxnLst/>
            <a:rect l="l" t="t" r="r" b="b"/>
            <a:pathLst>
              <a:path w="12192000" h="1080135">
                <a:moveTo>
                  <a:pt x="0" y="1079880"/>
                </a:moveTo>
                <a:lnTo>
                  <a:pt x="12192000" y="1079880"/>
                </a:lnTo>
                <a:lnTo>
                  <a:pt x="12192000" y="0"/>
                </a:lnTo>
                <a:lnTo>
                  <a:pt x="0" y="0"/>
                </a:lnTo>
                <a:lnTo>
                  <a:pt x="0" y="1079880"/>
                </a:lnTo>
                <a:close/>
              </a:path>
            </a:pathLst>
          </a:custGeom>
          <a:solidFill>
            <a:srgbClr val="5147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25880" y="0"/>
            <a:ext cx="1747520" cy="2292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096005" y="2842006"/>
            <a:ext cx="5537200" cy="1301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5015"/>
              </a:lnSpc>
              <a:spcBef>
                <a:spcPts val="105"/>
              </a:spcBef>
            </a:pPr>
            <a:r>
              <a:rPr dirty="0" sz="4400" spc="-20" b="1">
                <a:solidFill>
                  <a:srgbClr val="514743"/>
                </a:solidFill>
                <a:latin typeface="Calibri"/>
                <a:cs typeface="Calibri"/>
              </a:rPr>
              <a:t>TEKNOLOJİ </a:t>
            </a:r>
            <a:r>
              <a:rPr dirty="0" sz="4400" spc="-5" b="1">
                <a:solidFill>
                  <a:srgbClr val="514743"/>
                </a:solidFill>
                <a:latin typeface="Calibri"/>
                <a:cs typeface="Calibri"/>
              </a:rPr>
              <a:t>VE</a:t>
            </a:r>
            <a:r>
              <a:rPr dirty="0" sz="4400" spc="-15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4400" spc="-60" b="1">
                <a:solidFill>
                  <a:srgbClr val="514743"/>
                </a:solidFill>
                <a:latin typeface="Calibri"/>
                <a:cs typeface="Calibri"/>
              </a:rPr>
              <a:t>TASARIM</a:t>
            </a:r>
            <a:endParaRPr sz="4400">
              <a:latin typeface="Calibri"/>
              <a:cs typeface="Calibri"/>
            </a:endParaRPr>
          </a:p>
          <a:p>
            <a:pPr algn="ctr" marL="2540">
              <a:lnSpc>
                <a:spcPts val="5015"/>
              </a:lnSpc>
            </a:pPr>
            <a:r>
              <a:rPr dirty="0" sz="4400" spc="-10" b="1">
                <a:solidFill>
                  <a:srgbClr val="514743"/>
                </a:solidFill>
                <a:latin typeface="Calibri"/>
                <a:cs typeface="Calibri"/>
              </a:rPr>
              <a:t>DERSİ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64741" y="4457115"/>
            <a:ext cx="8446135" cy="556895"/>
          </a:xfrm>
          <a:prstGeom prst="rect">
            <a:avLst/>
          </a:prstGeom>
          <a:solidFill>
            <a:srgbClr val="FFFF99"/>
          </a:solidFill>
        </p:spPr>
        <p:txBody>
          <a:bodyPr wrap="square" lIns="0" tIns="53975" rIns="0" bIns="0" rtlCol="0" vert="horz">
            <a:spAutoFit/>
          </a:bodyPr>
          <a:lstStyle/>
          <a:p>
            <a:pPr marL="1580515">
              <a:lnSpc>
                <a:spcPct val="100000"/>
              </a:lnSpc>
              <a:spcBef>
                <a:spcPts val="425"/>
              </a:spcBef>
            </a:pPr>
            <a:r>
              <a:rPr dirty="0" sz="2800" spc="-5" b="1">
                <a:solidFill>
                  <a:srgbClr val="514743"/>
                </a:solidFill>
                <a:latin typeface="Euphemia"/>
                <a:cs typeface="Euphemia"/>
              </a:rPr>
              <a:t>7.B.2.</a:t>
            </a:r>
            <a:r>
              <a:rPr dirty="0" sz="2800" spc="-25" b="1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2800" spc="-5" b="1">
                <a:solidFill>
                  <a:srgbClr val="514743"/>
                </a:solidFill>
                <a:latin typeface="Euphemia"/>
                <a:cs typeface="Euphemia"/>
              </a:rPr>
              <a:t>Bilgisayar</a:t>
            </a:r>
            <a:r>
              <a:rPr dirty="0" sz="2800" spc="-610" b="1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2800" spc="-5" b="1">
                <a:solidFill>
                  <a:srgbClr val="514743"/>
                </a:solidFill>
                <a:latin typeface="Euphemia"/>
                <a:cs typeface="Euphemia"/>
              </a:rPr>
              <a:t>Destekli</a:t>
            </a:r>
            <a:r>
              <a:rPr dirty="0" sz="2800" spc="-605" b="1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2800" spc="-45" b="1">
                <a:solidFill>
                  <a:srgbClr val="514743"/>
                </a:solidFill>
                <a:latin typeface="Euphemia"/>
                <a:cs typeface="Euphemia"/>
              </a:rPr>
              <a:t>Tasarım</a:t>
            </a:r>
            <a:endParaRPr sz="2800">
              <a:latin typeface="Euphemia"/>
              <a:cs typeface="Euphem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42995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Bilgisayar </a:t>
            </a:r>
            <a:r>
              <a:rPr dirty="0" spc="-5"/>
              <a:t>Destekli</a:t>
            </a:r>
            <a:r>
              <a:rPr dirty="0" spc="35"/>
              <a:t> </a:t>
            </a:r>
            <a:r>
              <a:rPr dirty="0" spc="-30"/>
              <a:t>Tasar</a:t>
            </a:r>
            <a:r>
              <a:rPr dirty="0" spc="-30">
                <a:latin typeface="Times New Roman"/>
                <a:cs typeface="Times New Roman"/>
              </a:rPr>
              <a:t>ı</a:t>
            </a:r>
            <a:r>
              <a:rPr dirty="0" spc="-30"/>
              <a:t>m</a:t>
            </a:r>
          </a:p>
        </p:txBody>
      </p:sp>
      <p:sp>
        <p:nvSpPr>
          <p:cNvPr id="3" name="object 3"/>
          <p:cNvSpPr/>
          <p:nvPr/>
        </p:nvSpPr>
        <p:spPr>
          <a:xfrm>
            <a:off x="1165936" y="2613279"/>
            <a:ext cx="5077206" cy="2334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244333" y="1996185"/>
            <a:ext cx="4059554" cy="29518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718564" y="5299964"/>
            <a:ext cx="28390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14743"/>
                </a:solidFill>
                <a:latin typeface="Euphemia"/>
                <a:cs typeface="Euphemia"/>
              </a:rPr>
              <a:t>2</a:t>
            </a:r>
            <a:r>
              <a:rPr dirty="0" sz="1800" spc="-400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Boyutlu</a:t>
            </a:r>
            <a:r>
              <a:rPr dirty="0" sz="1800" spc="-409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>
                <a:solidFill>
                  <a:srgbClr val="514743"/>
                </a:solidFill>
                <a:latin typeface="Euphemia"/>
                <a:cs typeface="Euphemia"/>
              </a:rPr>
              <a:t>Helikopter</a:t>
            </a:r>
            <a:r>
              <a:rPr dirty="0" sz="1800" spc="-37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Resmi</a:t>
            </a:r>
            <a:endParaRPr sz="1800">
              <a:latin typeface="Euphemia"/>
              <a:cs typeface="Euphem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94421" y="5315839"/>
            <a:ext cx="28390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14743"/>
                </a:solidFill>
                <a:latin typeface="Euphemia"/>
                <a:cs typeface="Euphemia"/>
              </a:rPr>
              <a:t>3</a:t>
            </a:r>
            <a:r>
              <a:rPr dirty="0" sz="1800" spc="-39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Boyutlu</a:t>
            </a:r>
            <a:r>
              <a:rPr dirty="0" sz="1800" spc="-409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>
                <a:solidFill>
                  <a:srgbClr val="514743"/>
                </a:solidFill>
                <a:latin typeface="Euphemia"/>
                <a:cs typeface="Euphemia"/>
              </a:rPr>
              <a:t>Helikopter</a:t>
            </a:r>
            <a:r>
              <a:rPr dirty="0" sz="1800" spc="-375">
                <a:solidFill>
                  <a:srgbClr val="514743"/>
                </a:solidFill>
                <a:latin typeface="Euphemia"/>
                <a:cs typeface="Euphemia"/>
              </a:rPr>
              <a:t> 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Resmi</a:t>
            </a:r>
            <a:endParaRPr sz="1800">
              <a:latin typeface="Euphemia"/>
              <a:cs typeface="Euphem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42995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Bilgisayar </a:t>
            </a:r>
            <a:r>
              <a:rPr dirty="0" spc="-5"/>
              <a:t>Destekli</a:t>
            </a:r>
            <a:r>
              <a:rPr dirty="0" spc="35"/>
              <a:t> </a:t>
            </a:r>
            <a:r>
              <a:rPr dirty="0" spc="-30"/>
              <a:t>Tasar</a:t>
            </a:r>
            <a:r>
              <a:rPr dirty="0" spc="-30">
                <a:latin typeface="Times New Roman"/>
                <a:cs typeface="Times New Roman"/>
              </a:rPr>
              <a:t>ı</a:t>
            </a:r>
            <a:r>
              <a:rPr dirty="0" spc="-30"/>
              <a:t>m</a:t>
            </a:r>
          </a:p>
        </p:txBody>
      </p:sp>
      <p:sp>
        <p:nvSpPr>
          <p:cNvPr id="3" name="object 3"/>
          <p:cNvSpPr/>
          <p:nvPr/>
        </p:nvSpPr>
        <p:spPr>
          <a:xfrm>
            <a:off x="488734" y="2257551"/>
            <a:ext cx="5423281" cy="2737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61745" y="1653920"/>
            <a:ext cx="234188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3 Görünüşlü</a:t>
            </a:r>
            <a:r>
              <a:rPr dirty="0" sz="2000" spc="340" b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Çizimler: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1745" y="4495927"/>
            <a:ext cx="7524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Soldan</a:t>
            </a:r>
            <a:endParaRPr sz="1800">
              <a:latin typeface="Euphemia"/>
              <a:cs typeface="Euphem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70150" y="4495927"/>
            <a:ext cx="89661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14743"/>
                </a:solidFill>
                <a:latin typeface="Euphemia"/>
                <a:cs typeface="Euphemia"/>
              </a:rPr>
              <a:t>Ark</a:t>
            </a:r>
            <a:r>
              <a:rPr dirty="0" sz="1800" spc="0">
                <a:solidFill>
                  <a:srgbClr val="514743"/>
                </a:solidFill>
                <a:latin typeface="Euphemia"/>
                <a:cs typeface="Euphemia"/>
              </a:rPr>
              <a:t>a</a:t>
            </a:r>
            <a:r>
              <a:rPr dirty="0" sz="1800">
                <a:solidFill>
                  <a:srgbClr val="514743"/>
                </a:solidFill>
                <a:latin typeface="Euphemia"/>
                <a:cs typeface="Euphemia"/>
              </a:rPr>
              <a:t>dan</a:t>
            </a:r>
            <a:endParaRPr sz="1800">
              <a:latin typeface="Euphemia"/>
              <a:cs typeface="Euphem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75886" y="4486782"/>
            <a:ext cx="7131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Ü</a:t>
            </a:r>
            <a:r>
              <a:rPr dirty="0" sz="1800">
                <a:solidFill>
                  <a:srgbClr val="514743"/>
                </a:solidFill>
                <a:latin typeface="Euphemia"/>
                <a:cs typeface="Euphemia"/>
              </a:rPr>
              <a:t>s</a:t>
            </a:r>
            <a:r>
              <a:rPr dirty="0" sz="1800" spc="-5">
                <a:solidFill>
                  <a:srgbClr val="514743"/>
                </a:solidFill>
                <a:latin typeface="Euphemia"/>
                <a:cs typeface="Euphemia"/>
              </a:rPr>
              <a:t>tten</a:t>
            </a:r>
            <a:endParaRPr sz="1800">
              <a:latin typeface="Euphemia"/>
              <a:cs typeface="Euphem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5852" y="5202682"/>
            <a:ext cx="2569210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5" b="1" i="1">
                <a:solidFill>
                  <a:srgbClr val="514743"/>
                </a:solidFill>
                <a:latin typeface="Calibri"/>
                <a:cs typeface="Calibri"/>
              </a:rPr>
              <a:t>3 </a:t>
            </a:r>
            <a:r>
              <a:rPr dirty="0" sz="1900" spc="-10" b="1" i="1">
                <a:solidFill>
                  <a:srgbClr val="514743"/>
                </a:solidFill>
                <a:latin typeface="Calibri"/>
                <a:cs typeface="Calibri"/>
              </a:rPr>
              <a:t>Görünüşlü </a:t>
            </a:r>
            <a:r>
              <a:rPr dirty="0" sz="1900" spc="-15" b="1" i="1">
                <a:solidFill>
                  <a:srgbClr val="514743"/>
                </a:solidFill>
                <a:latin typeface="Calibri"/>
                <a:cs typeface="Calibri"/>
              </a:rPr>
              <a:t>Koltuk </a:t>
            </a:r>
            <a:r>
              <a:rPr dirty="0" sz="1900" spc="-5" b="1" i="1">
                <a:solidFill>
                  <a:srgbClr val="514743"/>
                </a:solidFill>
                <a:latin typeface="Calibri"/>
                <a:cs typeface="Calibri"/>
              </a:rPr>
              <a:t>Çizimi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80073" y="2442591"/>
            <a:ext cx="5407533" cy="24872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331709" y="5225922"/>
            <a:ext cx="2543810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5" b="1" i="1">
                <a:solidFill>
                  <a:srgbClr val="514743"/>
                </a:solidFill>
                <a:latin typeface="Calibri"/>
                <a:cs typeface="Calibri"/>
              </a:rPr>
              <a:t>3 </a:t>
            </a:r>
            <a:r>
              <a:rPr dirty="0" sz="1900" spc="-10" b="1" i="1">
                <a:solidFill>
                  <a:srgbClr val="514743"/>
                </a:solidFill>
                <a:latin typeface="Calibri"/>
                <a:cs typeface="Calibri"/>
              </a:rPr>
              <a:t>Görünüşlü </a:t>
            </a:r>
            <a:r>
              <a:rPr dirty="0" sz="1900" spc="-5" b="1" i="1">
                <a:solidFill>
                  <a:srgbClr val="514743"/>
                </a:solidFill>
                <a:latin typeface="Calibri"/>
                <a:cs typeface="Calibri"/>
              </a:rPr>
              <a:t>Araba</a:t>
            </a:r>
            <a:r>
              <a:rPr dirty="0" sz="1900" spc="-15" b="1" i="1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1900" spc="-5" b="1" i="1">
                <a:solidFill>
                  <a:srgbClr val="514743"/>
                </a:solidFill>
                <a:latin typeface="Calibri"/>
                <a:cs typeface="Calibri"/>
              </a:rPr>
              <a:t>Çizimi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0" y="663955"/>
            <a:ext cx="429958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>
                <a:solidFill>
                  <a:srgbClr val="514743"/>
                </a:solidFill>
                <a:latin typeface="Plantagenet Cherokee"/>
                <a:cs typeface="Plantagenet Cherokee"/>
              </a:rPr>
              <a:t>Bilgisayar </a:t>
            </a:r>
            <a:r>
              <a:rPr dirty="0" sz="2800" spc="-5">
                <a:solidFill>
                  <a:srgbClr val="514743"/>
                </a:solidFill>
                <a:latin typeface="Plantagenet Cherokee"/>
                <a:cs typeface="Plantagenet Cherokee"/>
              </a:rPr>
              <a:t>Destekli</a:t>
            </a:r>
            <a:r>
              <a:rPr dirty="0" sz="2800" spc="35">
                <a:solidFill>
                  <a:srgbClr val="514743"/>
                </a:solidFill>
                <a:latin typeface="Plantagenet Cherokee"/>
                <a:cs typeface="Plantagenet Cherokee"/>
              </a:rPr>
              <a:t> </a:t>
            </a:r>
            <a:r>
              <a:rPr dirty="0" sz="2800" spc="-30">
                <a:solidFill>
                  <a:srgbClr val="514743"/>
                </a:solidFill>
                <a:latin typeface="Plantagenet Cherokee"/>
                <a:cs typeface="Plantagenet Cherokee"/>
              </a:rPr>
              <a:t>Tasar</a:t>
            </a:r>
            <a:r>
              <a:rPr dirty="0" sz="2800" spc="-30">
                <a:solidFill>
                  <a:srgbClr val="514743"/>
                </a:solidFill>
                <a:latin typeface="Times New Roman"/>
                <a:cs typeface="Times New Roman"/>
              </a:rPr>
              <a:t>ı</a:t>
            </a:r>
            <a:r>
              <a:rPr dirty="0" sz="2800" spc="-30">
                <a:solidFill>
                  <a:srgbClr val="514743"/>
                </a:solidFill>
                <a:latin typeface="Plantagenet Cherokee"/>
                <a:cs typeface="Plantagenet Cherokee"/>
              </a:rPr>
              <a:t>m</a:t>
            </a:r>
            <a:endParaRPr sz="2800">
              <a:latin typeface="Plantagenet Cherokee"/>
              <a:cs typeface="Plantagenet Cheroke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4119" y="1798142"/>
            <a:ext cx="910336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Bu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ünitede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bilgisayar destekli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tasarım bilgisi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süreçlerini öğrenme</a:t>
            </a:r>
            <a:r>
              <a:rPr dirty="0" sz="2000" spc="10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amaçlanmaktadır.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78835" y="2877311"/>
            <a:ext cx="5586984" cy="3267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67345" y="2877060"/>
            <a:ext cx="1450801" cy="14508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496572" y="2879447"/>
            <a:ext cx="1436697" cy="1472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0" y="663955"/>
            <a:ext cx="429958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>
                <a:solidFill>
                  <a:srgbClr val="514743"/>
                </a:solidFill>
                <a:latin typeface="Plantagenet Cherokee"/>
                <a:cs typeface="Plantagenet Cherokee"/>
              </a:rPr>
              <a:t>Bilgisayar </a:t>
            </a:r>
            <a:r>
              <a:rPr dirty="0" sz="2800" spc="-5">
                <a:solidFill>
                  <a:srgbClr val="514743"/>
                </a:solidFill>
                <a:latin typeface="Plantagenet Cherokee"/>
                <a:cs typeface="Plantagenet Cherokee"/>
              </a:rPr>
              <a:t>Destekli</a:t>
            </a:r>
            <a:r>
              <a:rPr dirty="0" sz="2800" spc="35">
                <a:solidFill>
                  <a:srgbClr val="514743"/>
                </a:solidFill>
                <a:latin typeface="Plantagenet Cherokee"/>
                <a:cs typeface="Plantagenet Cherokee"/>
              </a:rPr>
              <a:t> </a:t>
            </a:r>
            <a:r>
              <a:rPr dirty="0" sz="2800" spc="-30">
                <a:solidFill>
                  <a:srgbClr val="514743"/>
                </a:solidFill>
                <a:latin typeface="Plantagenet Cherokee"/>
                <a:cs typeface="Plantagenet Cherokee"/>
              </a:rPr>
              <a:t>Tasar</a:t>
            </a:r>
            <a:r>
              <a:rPr dirty="0" sz="2800" spc="-30">
                <a:solidFill>
                  <a:srgbClr val="514743"/>
                </a:solidFill>
                <a:latin typeface="Times New Roman"/>
                <a:cs typeface="Times New Roman"/>
              </a:rPr>
              <a:t>ı</a:t>
            </a:r>
            <a:r>
              <a:rPr dirty="0" sz="2800" spc="-30">
                <a:solidFill>
                  <a:srgbClr val="514743"/>
                </a:solidFill>
                <a:latin typeface="Plantagenet Cherokee"/>
                <a:cs typeface="Plantagenet Cherokee"/>
              </a:rPr>
              <a:t>m</a:t>
            </a:r>
            <a:endParaRPr sz="2800">
              <a:latin typeface="Plantagenet Cherokee"/>
              <a:cs typeface="Plantagenet Cheroke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7257" y="1637538"/>
            <a:ext cx="10123170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Gerçek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hayatta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karşılaşılan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bir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probleme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ilişkin düşünülen örnek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çözüm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önerisinin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kağıt üzerine 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tasarımı</a:t>
            </a:r>
            <a:r>
              <a:rPr dirty="0" sz="1900" spc="-5">
                <a:solidFill>
                  <a:srgbClr val="514743"/>
                </a:solidFill>
                <a:latin typeface="Calibri"/>
                <a:cs typeface="Calibri"/>
              </a:rPr>
              <a:t>: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05585" y="2592971"/>
            <a:ext cx="5683503" cy="3569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42995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Bilgisayar </a:t>
            </a:r>
            <a:r>
              <a:rPr dirty="0" spc="-5"/>
              <a:t>Destekli</a:t>
            </a:r>
            <a:r>
              <a:rPr dirty="0" spc="35"/>
              <a:t> </a:t>
            </a:r>
            <a:r>
              <a:rPr dirty="0" spc="-30"/>
              <a:t>Tasar</a:t>
            </a:r>
            <a:r>
              <a:rPr dirty="0" spc="-30">
                <a:latin typeface="Times New Roman"/>
                <a:cs typeface="Times New Roman"/>
              </a:rPr>
              <a:t>ı</a:t>
            </a:r>
            <a:r>
              <a:rPr dirty="0" spc="-30"/>
              <a:t>m</a:t>
            </a:r>
          </a:p>
        </p:txBody>
      </p:sp>
      <p:sp>
        <p:nvSpPr>
          <p:cNvPr id="3" name="object 3"/>
          <p:cNvSpPr/>
          <p:nvPr/>
        </p:nvSpPr>
        <p:spPr>
          <a:xfrm>
            <a:off x="6290436" y="1524723"/>
            <a:ext cx="5044947" cy="5044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93139" y="1735937"/>
            <a:ext cx="4676140" cy="2769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2230">
              <a:lnSpc>
                <a:spcPct val="150000"/>
              </a:lnSpc>
              <a:spcBef>
                <a:spcPts val="100"/>
              </a:spcBef>
            </a:pP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Probleme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ilişkin düşünülen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çözüm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önerisinin  tasarıma dönüştürülmesi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için</a:t>
            </a:r>
            <a:r>
              <a:rPr dirty="0" sz="2000" spc="2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artık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50000"/>
              </a:lnSpc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günümüzde çok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çeşitli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bilgisayar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yazılımları 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kullanılmaktadır.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Böylece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bilgisayar ve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yazılım 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sayesinde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daha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pratik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bir şekilde gerçeğe 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yakın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tasarımlar</a:t>
            </a:r>
            <a:r>
              <a:rPr dirty="0" sz="2000" spc="2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yapılabilmektedir.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4076" y="4580979"/>
            <a:ext cx="1450801" cy="14508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78603" y="4629418"/>
            <a:ext cx="1436697" cy="1472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42995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Bilgisayar </a:t>
            </a:r>
            <a:r>
              <a:rPr dirty="0" spc="-5"/>
              <a:t>Destekli</a:t>
            </a:r>
            <a:r>
              <a:rPr dirty="0" spc="35"/>
              <a:t> </a:t>
            </a:r>
            <a:r>
              <a:rPr dirty="0" spc="-30"/>
              <a:t>Tasar</a:t>
            </a:r>
            <a:r>
              <a:rPr dirty="0" spc="-30">
                <a:latin typeface="Times New Roman"/>
                <a:cs typeface="Times New Roman"/>
              </a:rPr>
              <a:t>ı</a:t>
            </a:r>
            <a:r>
              <a:rPr dirty="0" spc="-3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7932" y="1523572"/>
            <a:ext cx="9338945" cy="940435"/>
          </a:xfrm>
          <a:prstGeom prst="rect">
            <a:avLst/>
          </a:prstGeom>
        </p:spPr>
        <p:txBody>
          <a:bodyPr wrap="square" lIns="0" tIns="1644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dirty="0" sz="2000" spc="-10" b="1">
                <a:solidFill>
                  <a:srgbClr val="514743"/>
                </a:solidFill>
                <a:latin typeface="Calibri"/>
                <a:cs typeface="Calibri"/>
              </a:rPr>
              <a:t>Bilgisayar Destekli </a:t>
            </a:r>
            <a:r>
              <a:rPr dirty="0" sz="2000" spc="-25" b="1">
                <a:solidFill>
                  <a:srgbClr val="514743"/>
                </a:solidFill>
                <a:latin typeface="Calibri"/>
                <a:cs typeface="Calibri"/>
              </a:rPr>
              <a:t>Tasarım: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İmalatının yapılması düşünülen bir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parçanın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veya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bir</a:t>
            </a:r>
            <a:r>
              <a:rPr dirty="0" sz="2000" spc="23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ürünün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ortaya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çıkarılmasında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yardımcı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olmak için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bilgisayar sistemlerinin</a:t>
            </a:r>
            <a:r>
              <a:rPr dirty="0" sz="2000" spc="13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kullanılmasıdır.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10154" y="2965323"/>
            <a:ext cx="5298313" cy="32604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60112" y="3636916"/>
            <a:ext cx="1450801" cy="14508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496572" y="3627790"/>
            <a:ext cx="1436697" cy="1472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42995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Bilgisayar </a:t>
            </a:r>
            <a:r>
              <a:rPr dirty="0" spc="-5"/>
              <a:t>Destekli</a:t>
            </a:r>
            <a:r>
              <a:rPr dirty="0" spc="35"/>
              <a:t> </a:t>
            </a:r>
            <a:r>
              <a:rPr dirty="0" spc="-30"/>
              <a:t>Tasar</a:t>
            </a:r>
            <a:r>
              <a:rPr dirty="0" spc="-30">
                <a:latin typeface="Times New Roman"/>
                <a:cs typeface="Times New Roman"/>
              </a:rPr>
              <a:t>ı</a:t>
            </a:r>
            <a:r>
              <a:rPr dirty="0" spc="-3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5896" y="1341094"/>
            <a:ext cx="5116830" cy="53613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5244">
              <a:lnSpc>
                <a:spcPct val="150100"/>
              </a:lnSpc>
              <a:spcBef>
                <a:spcPts val="100"/>
              </a:spcBef>
            </a:pP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Bilgisayar Destekli </a:t>
            </a: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Tasarım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sayesinde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tasarımcılar 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mühendisler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tasarımlarını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elektronik  ortamlarda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gerçekleştirebilirler.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Bu</a:t>
            </a:r>
            <a:r>
              <a:rPr dirty="0" sz="2000" spc="6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sayede;</a:t>
            </a:r>
            <a:endParaRPr sz="2000">
              <a:latin typeface="Calibri"/>
              <a:cs typeface="Calibri"/>
            </a:endParaRPr>
          </a:p>
          <a:p>
            <a:pPr marL="299085" marR="5080" indent="-286385">
              <a:lnSpc>
                <a:spcPct val="15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Yaptıkları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tasarımlar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üzerinde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çok daha hızlı  şekilde değişiklikler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yapabilmekte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istedikleri 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zaman yazıcıdan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bu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elektronik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bilgileri kâğıda 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dökebilmektedirler.</a:t>
            </a:r>
            <a:endParaRPr sz="2000">
              <a:latin typeface="Calibri"/>
              <a:cs typeface="Calibri"/>
            </a:endParaRPr>
          </a:p>
          <a:p>
            <a:pPr marL="299085" marR="145415" indent="-286385">
              <a:lnSpc>
                <a:spcPct val="15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Tamamladıkları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parçaları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montaj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edebilmekte 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böylece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yaptıkları tasarımın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bütün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halinde  düzgün çalışıp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çalışamayacağını rahatlıkla 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kontrol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edebilmektedirler.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6358" y="1927351"/>
            <a:ext cx="4745862" cy="28811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42995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Bilgisayar </a:t>
            </a:r>
            <a:r>
              <a:rPr dirty="0" spc="-5"/>
              <a:t>Destekli</a:t>
            </a:r>
            <a:r>
              <a:rPr dirty="0" spc="35"/>
              <a:t> </a:t>
            </a:r>
            <a:r>
              <a:rPr dirty="0" spc="-30"/>
              <a:t>Tasar</a:t>
            </a:r>
            <a:r>
              <a:rPr dirty="0" spc="-30">
                <a:latin typeface="Times New Roman"/>
                <a:cs typeface="Times New Roman"/>
              </a:rPr>
              <a:t>ı</a:t>
            </a:r>
            <a:r>
              <a:rPr dirty="0" spc="-3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9327" y="1510848"/>
            <a:ext cx="6626225" cy="4524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Günümüzde bilgisayarda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tasarım yapmak için kullanılan bir çok 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yazılım </a:t>
            </a:r>
            <a:r>
              <a:rPr dirty="0" sz="2000" spc="-40">
                <a:solidFill>
                  <a:srgbClr val="514743"/>
                </a:solidFill>
                <a:latin typeface="Calibri"/>
                <a:cs typeface="Calibri"/>
              </a:rPr>
              <a:t>vardır.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Bunlardan bazıları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2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boyutlu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çizim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resim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işleme 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yapmak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için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tasarlanmışken;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bazıları da daha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gerçekçi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tasarımlar 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üretmek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adına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3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boyutlu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çizim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yapmak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için</a:t>
            </a:r>
            <a:r>
              <a:rPr dirty="0" sz="2000" spc="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tasarlanmıştır.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Times New Roman"/>
              <a:cs typeface="Times New Roman"/>
            </a:endParaRPr>
          </a:p>
          <a:p>
            <a:pPr marL="377825" indent="-286385">
              <a:lnSpc>
                <a:spcPct val="100000"/>
              </a:lnSpc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2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Boyutlu </a:t>
            </a: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Tasarım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Resim,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Grafik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İşleme</a:t>
            </a:r>
            <a:r>
              <a:rPr dirty="0" sz="2000" spc="9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Yazılımları:</a:t>
            </a:r>
            <a:endParaRPr sz="20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1200"/>
              </a:spcBef>
            </a:pPr>
            <a:r>
              <a:rPr dirty="0" sz="2000" spc="-5" i="1">
                <a:solidFill>
                  <a:srgbClr val="001F5F"/>
                </a:solidFill>
                <a:latin typeface="Calibri"/>
                <a:cs typeface="Calibri"/>
              </a:rPr>
              <a:t>Autocad, Solid </a:t>
            </a:r>
            <a:r>
              <a:rPr dirty="0" sz="2000" spc="-10" i="1">
                <a:solidFill>
                  <a:srgbClr val="001F5F"/>
                </a:solidFill>
                <a:latin typeface="Calibri"/>
                <a:cs typeface="Calibri"/>
              </a:rPr>
              <a:t>Edge </a:t>
            </a:r>
            <a:r>
              <a:rPr dirty="0" sz="2000" spc="-20" i="1">
                <a:solidFill>
                  <a:srgbClr val="001F5F"/>
                </a:solidFill>
                <a:latin typeface="Calibri"/>
                <a:cs typeface="Calibri"/>
              </a:rPr>
              <a:t>2D, </a:t>
            </a:r>
            <a:r>
              <a:rPr dirty="0" sz="2000" spc="-5" i="1">
                <a:solidFill>
                  <a:srgbClr val="001F5F"/>
                </a:solidFill>
                <a:latin typeface="Calibri"/>
                <a:cs typeface="Calibri"/>
              </a:rPr>
              <a:t>Photoshop, Corel </a:t>
            </a:r>
            <a:r>
              <a:rPr dirty="0" sz="2000" spc="-30" i="1">
                <a:solidFill>
                  <a:srgbClr val="001F5F"/>
                </a:solidFill>
                <a:latin typeface="Calibri"/>
                <a:cs typeface="Calibri"/>
              </a:rPr>
              <a:t>Draw, </a:t>
            </a:r>
            <a:r>
              <a:rPr dirty="0" sz="2000" spc="-15" i="1">
                <a:solidFill>
                  <a:srgbClr val="001F5F"/>
                </a:solidFill>
                <a:latin typeface="Calibri"/>
                <a:cs typeface="Calibri"/>
              </a:rPr>
              <a:t>Paint</a:t>
            </a:r>
            <a:r>
              <a:rPr dirty="0" sz="2000" spc="-70" i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15" i="1">
                <a:solidFill>
                  <a:srgbClr val="001F5F"/>
                </a:solidFill>
                <a:latin typeface="Calibri"/>
                <a:cs typeface="Calibri"/>
              </a:rPr>
              <a:t>….vb.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450215" indent="-342900">
              <a:lnSpc>
                <a:spcPct val="100000"/>
              </a:lnSpc>
              <a:spcBef>
                <a:spcPts val="1635"/>
              </a:spcBef>
              <a:buFont typeface="Arial"/>
              <a:buChar char="•"/>
              <a:tabLst>
                <a:tab pos="450215" algn="l"/>
                <a:tab pos="450850" algn="l"/>
              </a:tabLst>
            </a:pP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3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Boyutlu </a:t>
            </a: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Tasarım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 Yazılımları:</a:t>
            </a:r>
            <a:endParaRPr sz="2000">
              <a:latin typeface="Calibri"/>
              <a:cs typeface="Calibri"/>
            </a:endParaRPr>
          </a:p>
          <a:p>
            <a:pPr marL="107314">
              <a:lnSpc>
                <a:spcPct val="100000"/>
              </a:lnSpc>
              <a:spcBef>
                <a:spcPts val="1200"/>
              </a:spcBef>
            </a:pPr>
            <a:r>
              <a:rPr dirty="0" sz="2000" spc="-5" i="1">
                <a:solidFill>
                  <a:srgbClr val="001F5F"/>
                </a:solidFill>
                <a:latin typeface="Calibri"/>
                <a:cs typeface="Calibri"/>
              </a:rPr>
              <a:t>Autocad, </a:t>
            </a:r>
            <a:r>
              <a:rPr dirty="0" sz="2000" spc="-15" i="1">
                <a:solidFill>
                  <a:srgbClr val="001F5F"/>
                </a:solidFill>
                <a:latin typeface="Calibri"/>
                <a:cs typeface="Calibri"/>
              </a:rPr>
              <a:t>SketchUp, </a:t>
            </a:r>
            <a:r>
              <a:rPr dirty="0" sz="2000" i="1">
                <a:solidFill>
                  <a:srgbClr val="001F5F"/>
                </a:solidFill>
                <a:latin typeface="Calibri"/>
                <a:cs typeface="Calibri"/>
              </a:rPr>
              <a:t>3Ds Max</a:t>
            </a:r>
            <a:r>
              <a:rPr dirty="0" sz="2000" spc="-70" i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15" i="1">
                <a:solidFill>
                  <a:srgbClr val="001F5F"/>
                </a:solidFill>
                <a:latin typeface="Calibri"/>
                <a:cs typeface="Calibri"/>
              </a:rPr>
              <a:t>….vb.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47529" y="1797253"/>
            <a:ext cx="1649349" cy="11386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94090" y="3211982"/>
            <a:ext cx="2706878" cy="773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21926" y="4960658"/>
            <a:ext cx="1775078" cy="3840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937493" y="3862539"/>
            <a:ext cx="726998" cy="710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239125" y="5320372"/>
            <a:ext cx="1372107" cy="11675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788326" y="5064524"/>
            <a:ext cx="1450801" cy="14508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151183" y="1566969"/>
            <a:ext cx="1436697" cy="14724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42995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Bilgisayar </a:t>
            </a:r>
            <a:r>
              <a:rPr dirty="0" spc="-5"/>
              <a:t>Destekli</a:t>
            </a:r>
            <a:r>
              <a:rPr dirty="0" spc="35"/>
              <a:t> </a:t>
            </a:r>
            <a:r>
              <a:rPr dirty="0" spc="-30"/>
              <a:t>Tasar</a:t>
            </a:r>
            <a:r>
              <a:rPr dirty="0" spc="-30">
                <a:latin typeface="Times New Roman"/>
                <a:cs typeface="Times New Roman"/>
              </a:rPr>
              <a:t>ı</a:t>
            </a:r>
            <a:r>
              <a:rPr dirty="0" spc="-3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2083" y="1451228"/>
            <a:ext cx="8815705" cy="49866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794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Boyut: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Doğruların,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yüzeylerin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veya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cisimlerin ölçülmesinde ele alınan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üç</a:t>
            </a:r>
            <a:r>
              <a:rPr dirty="0" sz="2000" spc="15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doğrultudan</a:t>
            </a:r>
            <a:endParaRPr sz="2000">
              <a:latin typeface="Calibri"/>
              <a:cs typeface="Calibri"/>
            </a:endParaRPr>
          </a:p>
          <a:p>
            <a:pPr marL="27940">
              <a:lnSpc>
                <a:spcPct val="100000"/>
              </a:lnSpc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uzunluk, genişlik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derinlikten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her</a:t>
            </a:r>
            <a:r>
              <a:rPr dirty="0" sz="2000" spc="1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biri.</a:t>
            </a:r>
            <a:endParaRPr sz="2000">
              <a:latin typeface="Calibri"/>
              <a:cs typeface="Calibri"/>
            </a:endParaRPr>
          </a:p>
          <a:p>
            <a:pPr marL="198120" indent="-185420">
              <a:lnSpc>
                <a:spcPct val="100000"/>
              </a:lnSpc>
              <a:spcBef>
                <a:spcPts val="1714"/>
              </a:spcBef>
              <a:buAutoNum type="arabicPlain"/>
              <a:tabLst>
                <a:tab pos="198755" algn="l"/>
              </a:tabLst>
            </a:pP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Boyutlu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: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Sadece uzunluk içeren doğruyu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ifade</a:t>
            </a:r>
            <a:r>
              <a:rPr dirty="0" sz="2000" spc="-8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45">
                <a:solidFill>
                  <a:srgbClr val="514743"/>
                </a:solidFill>
                <a:latin typeface="Calibri"/>
                <a:cs typeface="Calibri"/>
              </a:rPr>
              <a:t>eder.</a:t>
            </a:r>
            <a:endParaRPr sz="2000">
              <a:latin typeface="Calibri"/>
              <a:cs typeface="Calibri"/>
            </a:endParaRPr>
          </a:p>
          <a:p>
            <a:pPr marL="198755" indent="-186055">
              <a:lnSpc>
                <a:spcPct val="100000"/>
              </a:lnSpc>
              <a:spcBef>
                <a:spcPts val="1290"/>
              </a:spcBef>
              <a:buAutoNum type="arabicPlain"/>
              <a:tabLst>
                <a:tab pos="199390" algn="l"/>
              </a:tabLst>
            </a:pPr>
            <a:r>
              <a:rPr dirty="0" sz="2000" spc="-5" b="1">
                <a:solidFill>
                  <a:srgbClr val="514743"/>
                </a:solidFill>
                <a:latin typeface="Calibri"/>
                <a:cs typeface="Calibri"/>
              </a:rPr>
              <a:t>Boyutlu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: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Eni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boyu olan</a:t>
            </a:r>
            <a:r>
              <a:rPr dirty="0" sz="2000" spc="-4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şekillerdir.</a:t>
            </a:r>
            <a:endParaRPr sz="2000">
              <a:latin typeface="Calibri"/>
              <a:cs typeface="Calibri"/>
            </a:endParaRPr>
          </a:p>
          <a:p>
            <a:pPr algn="just" marL="355600" marR="374904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6235" algn="l"/>
              </a:tabLst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Örneğin; geometrik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şekillerden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örnek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verecek  olursak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kare,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dikdörtgen,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üçgen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gibi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şekiller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2  </a:t>
            </a:r>
            <a:r>
              <a:rPr dirty="0" sz="2000" spc="-20">
                <a:solidFill>
                  <a:srgbClr val="514743"/>
                </a:solidFill>
                <a:latin typeface="Calibri"/>
                <a:cs typeface="Calibri"/>
              </a:rPr>
              <a:t>boyutludur,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yani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sadece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eni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boyu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40">
                <a:solidFill>
                  <a:srgbClr val="514743"/>
                </a:solidFill>
                <a:latin typeface="Calibri"/>
                <a:cs typeface="Calibri"/>
              </a:rPr>
              <a:t>vardır.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Şekillerde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Alan</a:t>
            </a:r>
            <a:r>
              <a:rPr dirty="0" sz="2000" spc="2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40">
                <a:solidFill>
                  <a:srgbClr val="514743"/>
                </a:solidFill>
                <a:latin typeface="Calibri"/>
                <a:cs typeface="Calibri"/>
              </a:rPr>
              <a:t>vardır.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514743"/>
                </a:solidFill>
                <a:latin typeface="Calibri"/>
                <a:cs typeface="Calibri"/>
              </a:rPr>
              <a:t>3 Boyutlu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: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Eni, boyu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yüksekliği olan</a:t>
            </a:r>
            <a:r>
              <a:rPr dirty="0" sz="2000" spc="-4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514743"/>
                </a:solidFill>
                <a:latin typeface="Calibri"/>
                <a:cs typeface="Calibri"/>
              </a:rPr>
              <a:t>şekillerdir.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Örneğin; geometrik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şekillerden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örnek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verecek olursak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küp,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dikdörtgenler</a:t>
            </a:r>
            <a:r>
              <a:rPr dirty="0" sz="2000" spc="150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prizması,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üçgen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piramit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gibi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şekiller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3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Boyutludur,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yani </a:t>
            </a: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eni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boyu </a:t>
            </a:r>
            <a:r>
              <a:rPr dirty="0" sz="2000" spc="-15">
                <a:solidFill>
                  <a:srgbClr val="514743"/>
                </a:solidFill>
                <a:latin typeface="Calibri"/>
                <a:cs typeface="Calibri"/>
              </a:rPr>
              <a:t>ve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yüksekliği</a:t>
            </a:r>
            <a:r>
              <a:rPr dirty="0" sz="2000" spc="2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40">
                <a:solidFill>
                  <a:srgbClr val="514743"/>
                </a:solidFill>
                <a:latin typeface="Calibri"/>
                <a:cs typeface="Calibri"/>
              </a:rPr>
              <a:t>vardır.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Şekillerde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Hacim</a:t>
            </a:r>
            <a:r>
              <a:rPr dirty="0" sz="2000" spc="1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40">
                <a:solidFill>
                  <a:srgbClr val="514743"/>
                </a:solidFill>
                <a:latin typeface="Calibri"/>
                <a:cs typeface="Calibri"/>
              </a:rPr>
              <a:t>vardır.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99961" y="2725801"/>
            <a:ext cx="5892038" cy="2706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663955"/>
            <a:ext cx="42995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Bilgisayar </a:t>
            </a:r>
            <a:r>
              <a:rPr dirty="0" spc="-5"/>
              <a:t>Destekli</a:t>
            </a:r>
            <a:r>
              <a:rPr dirty="0" spc="35"/>
              <a:t> </a:t>
            </a:r>
            <a:r>
              <a:rPr dirty="0" spc="-30"/>
              <a:t>Tasar</a:t>
            </a:r>
            <a:r>
              <a:rPr dirty="0" spc="-30">
                <a:latin typeface="Times New Roman"/>
                <a:cs typeface="Times New Roman"/>
              </a:rPr>
              <a:t>ı</a:t>
            </a:r>
            <a:r>
              <a:rPr dirty="0" spc="-30"/>
              <a:t>m</a:t>
            </a:r>
          </a:p>
        </p:txBody>
      </p:sp>
      <p:sp>
        <p:nvSpPr>
          <p:cNvPr id="3" name="object 3"/>
          <p:cNvSpPr/>
          <p:nvPr/>
        </p:nvSpPr>
        <p:spPr>
          <a:xfrm>
            <a:off x="913079" y="2442591"/>
            <a:ext cx="5448935" cy="2506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905243" y="1774825"/>
            <a:ext cx="4335526" cy="3251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01620" y="4966461"/>
            <a:ext cx="235204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2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Boyutlu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Araba</a:t>
            </a:r>
            <a:r>
              <a:rPr dirty="0" sz="2000" spc="-6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Resmi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2730" y="5046979"/>
            <a:ext cx="235077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14743"/>
                </a:solidFill>
                <a:latin typeface="Calibri"/>
                <a:cs typeface="Calibri"/>
              </a:rPr>
              <a:t>3 </a:t>
            </a:r>
            <a:r>
              <a:rPr dirty="0" sz="2000" spc="-5">
                <a:solidFill>
                  <a:srgbClr val="514743"/>
                </a:solidFill>
                <a:latin typeface="Calibri"/>
                <a:cs typeface="Calibri"/>
              </a:rPr>
              <a:t>Boyutlu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Araba</a:t>
            </a:r>
            <a:r>
              <a:rPr dirty="0" sz="2000" spc="-75">
                <a:solidFill>
                  <a:srgbClr val="51474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514743"/>
                </a:solidFill>
                <a:latin typeface="Calibri"/>
                <a:cs typeface="Calibri"/>
              </a:rPr>
              <a:t>Resmi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pc</dc:creator>
  <dc:title>Bilişim teknolojileri ve yazılım dersi öğretim programı</dc:title>
  <dcterms:created xsi:type="dcterms:W3CDTF">2018-07-10T12:46:01Z</dcterms:created>
  <dcterms:modified xsi:type="dcterms:W3CDTF">2018-07-10T12:46:01Z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2018-07-10T00:00:00Z</vt:filetime>
  </property>
</Properties>
</file>